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71" r:id="rId2"/>
  </p:sldMasterIdLst>
  <p:notesMasterIdLst>
    <p:notesMasterId r:id="rId6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Lst>
  <p:sldSz cx="16256000" cy="9144000"/>
  <p:notesSz cx="6858000" cy="9144000"/>
  <p:embeddedFontLst>
    <p:embeddedFont>
      <p:font typeface="Open Sans" charset="0"/>
      <p:regular r:id="rId65"/>
      <p:bold r:id="rId66"/>
      <p:italic r:id="rId67"/>
      <p:boldItalic r:id="rId68"/>
    </p:embeddedFont>
    <p:embeddedFont>
      <p:font typeface="Open Sans SemiBold" charset="0"/>
      <p:regular r:id="rId69"/>
      <p:bold r:id="rId70"/>
      <p:italic r:id="rId71"/>
      <p:boldItalic r:id="rId72"/>
    </p:embeddedFont>
    <p:embeddedFont>
      <p:font typeface="Calibri"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dKjFpd2NCKcGOlMpEomNzg==" hashData="jfGtQWfM6uWU3kCPry9RgBHQOb0="/>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gg7JLGkThPMVfD2jzHo7rtxzB+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510B1F4-3676-4354-810C-057AF6503053}">
  <a:tblStyle styleId="{8510B1F4-3676-4354-810C-057AF650305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3" d="100"/>
          <a:sy n="43" d="100"/>
        </p:scale>
        <p:origin x="-1212" y="-342"/>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customschemas.google.com/relationships/presentationmetadata" Target="meta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28103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arrays</a:t>
            </a:r>
            <a:endParaRPr/>
          </a:p>
        </p:txBody>
      </p:sp>
      <p:sp>
        <p:nvSpPr>
          <p:cNvPr id="485" name="Google Shape;485;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1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514" name="Google Shape;514;p1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11</a:t>
            </a:fld>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22" name="Google Shape;522;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9" name="Google Shape;529;p1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530" name="Google Shape;530;p1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13</a:t>
            </a:fld>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38" name="Google Shape;53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1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546" name="Google Shape;546;p1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15</a:t>
            </a:fld>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54" name="Google Shape;554;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p1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562" name="Google Shape;562;p1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17</a:t>
            </a:fld>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570" name="Google Shape;570;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577" name="Google Shape;57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49a137d57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g849a137d57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Trainer Notes: These are the OSL names where a learner is expected to go through before attending this class. </a:t>
            </a:r>
            <a:endParaRPr/>
          </a:p>
          <a:p>
            <a:pPr marL="0" lvl="0" indent="0" algn="l" rtl="0">
              <a:lnSpc>
                <a:spcPct val="100000"/>
              </a:lnSpc>
              <a:spcBef>
                <a:spcPts val="0"/>
              </a:spcBef>
              <a:spcAft>
                <a:spcPts val="0"/>
              </a:spcAft>
              <a:buSzPts val="1400"/>
              <a:buNone/>
            </a:pPr>
            <a:endParaRPr/>
          </a:p>
        </p:txBody>
      </p:sp>
      <p:sp>
        <p:nvSpPr>
          <p:cNvPr id="399" name="Google Shape;399;g849a137d57_0_2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linked list</a:t>
            </a:r>
            <a:endParaRPr/>
          </a:p>
        </p:txBody>
      </p:sp>
      <p:sp>
        <p:nvSpPr>
          <p:cNvPr id="583" name="Google Shape;583;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how linked list works</a:t>
            </a:r>
            <a:endParaRPr/>
          </a:p>
        </p:txBody>
      </p:sp>
      <p:sp>
        <p:nvSpPr>
          <p:cNvPr id="613" name="Google Shape;613;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849a1ee882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642" name="Google Shape;642;g849a1ee882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singly linked lists</a:t>
            </a:r>
            <a:endParaRPr/>
          </a:p>
        </p:txBody>
      </p:sp>
      <p:sp>
        <p:nvSpPr>
          <p:cNvPr id="648" name="Google Shape;64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4" name="Google Shape;664;p2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665" name="Google Shape;665;p2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24</a:t>
            </a:fld>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673" name="Google Shape;673;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49a1ee88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680" name="Google Shape;680;g849a1ee88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circular linked lists</a:t>
            </a:r>
            <a:endParaRPr/>
          </a:p>
        </p:txBody>
      </p:sp>
      <p:sp>
        <p:nvSpPr>
          <p:cNvPr id="686" name="Google Shape;686;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2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709" name="Google Shape;709;p2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28</a:t>
            </a:fld>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717" name="Google Shape;717;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49a137d57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g849a137d57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SzPts val="1400"/>
              <a:buNone/>
            </a:pPr>
            <a:endParaRPr/>
          </a:p>
        </p:txBody>
      </p:sp>
      <p:sp>
        <p:nvSpPr>
          <p:cNvPr id="409" name="Google Shape;409;g849a137d57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49a1ee882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724" name="Google Shape;724;g849a1ee882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doubly linked lists</a:t>
            </a:r>
            <a:endParaRPr/>
          </a:p>
        </p:txBody>
      </p:sp>
      <p:sp>
        <p:nvSpPr>
          <p:cNvPr id="730" name="Google Shape;730;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2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766" name="Google Shape;766;p2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32</a:t>
            </a:fld>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774" name="Google Shape;774;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781" name="Google Shape;78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stack</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Give examples of the stack</a:t>
            </a:r>
            <a:endParaRPr/>
          </a:p>
        </p:txBody>
      </p:sp>
      <p:sp>
        <p:nvSpPr>
          <p:cNvPr id="787" name="Google Shape;787;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applications of the stack</a:t>
            </a:r>
            <a:endParaRPr/>
          </a:p>
        </p:txBody>
      </p:sp>
      <p:sp>
        <p:nvSpPr>
          <p:cNvPr id="807" name="Google Shape;807;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0" name="Google Shape;840;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two main operations performed on a stack</a:t>
            </a:r>
            <a:endParaRPr/>
          </a:p>
        </p:txBody>
      </p:sp>
      <p:sp>
        <p:nvSpPr>
          <p:cNvPr id="841" name="Google Shape;841;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2" name="Google Shape;862;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push operation</a:t>
            </a:r>
            <a:endParaRPr/>
          </a:p>
        </p:txBody>
      </p:sp>
      <p:sp>
        <p:nvSpPr>
          <p:cNvPr id="863" name="Google Shape;863;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pop operation</a:t>
            </a:r>
            <a:endParaRPr/>
          </a:p>
        </p:txBody>
      </p:sp>
      <p:sp>
        <p:nvSpPr>
          <p:cNvPr id="897" name="Google Shape;897;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849a137d57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849a137d57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Trainer Notes: This is a recap of the OSL module(s) that the learners are expected to go through before attending this lesson. </a:t>
            </a:r>
            <a:endParaRPr/>
          </a:p>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SzPts val="1400"/>
              <a:buNone/>
            </a:pPr>
            <a:endParaRPr/>
          </a:p>
        </p:txBody>
      </p:sp>
      <p:sp>
        <p:nvSpPr>
          <p:cNvPr id="420" name="Google Shape;420;g849a137d57_0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0" name="Google Shape;930;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the values of tops and the respective stack status</a:t>
            </a:r>
            <a:endParaRPr/>
          </a:p>
        </p:txBody>
      </p:sp>
      <p:sp>
        <p:nvSpPr>
          <p:cNvPr id="931" name="Google Shape;931;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3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940" name="Google Shape;940;p3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41</a:t>
            </a:fld>
            <a:endParaRPr sz="12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7" name="Google Shape;94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948" name="Google Shape;948;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955" name="Google Shape;95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0" name="Google Shape;960;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is a queue</a:t>
            </a:r>
            <a:endParaRPr/>
          </a:p>
        </p:txBody>
      </p:sp>
      <p:sp>
        <p:nvSpPr>
          <p:cNvPr id="961" name="Google Shape;961;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 name="Google Shape;984;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applications of the queue</a:t>
            </a:r>
            <a:endParaRPr/>
          </a:p>
        </p:txBody>
      </p:sp>
      <p:sp>
        <p:nvSpPr>
          <p:cNvPr id="985" name="Google Shape;985;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 name="Google Shape;1018;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operations performed on a queue</a:t>
            </a:r>
            <a:endParaRPr/>
          </a:p>
        </p:txBody>
      </p:sp>
      <p:sp>
        <p:nvSpPr>
          <p:cNvPr id="1019" name="Google Shape;1019;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p4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
              <a:buFont typeface="Open Sans"/>
              <a:buNone/>
            </a:pPr>
            <a:r>
              <a:rPr lang="en-US"/>
              <a:t>Trainer Notes: </a:t>
            </a:r>
            <a:endParaRPr/>
          </a:p>
          <a:p>
            <a:pPr marL="0" lvl="0" indent="0" algn="l" rtl="0">
              <a:spcBef>
                <a:spcPts val="0"/>
              </a:spcBef>
              <a:spcAft>
                <a:spcPts val="0"/>
              </a:spcAft>
              <a:buClr>
                <a:schemeClr val="dk1"/>
              </a:buClr>
              <a:buSzPts val="400"/>
              <a:buFont typeface="Open Sans"/>
              <a:buNone/>
            </a:pPr>
            <a:r>
              <a:rPr lang="en-US"/>
              <a:t>Explain the problem statement and move to the next slide before proceeding towards the practical.</a:t>
            </a:r>
            <a:endParaRPr/>
          </a:p>
          <a:p>
            <a:pPr marL="0" lvl="0" indent="0" algn="l" rtl="0">
              <a:spcBef>
                <a:spcPts val="0"/>
              </a:spcBef>
              <a:spcAft>
                <a:spcPts val="0"/>
              </a:spcAft>
              <a:buClr>
                <a:schemeClr val="dk1"/>
              </a:buClr>
              <a:buSzPts val="400"/>
              <a:buFont typeface="Open Sans"/>
              <a:buNone/>
            </a:pPr>
            <a:endParaRPr/>
          </a:p>
          <a:p>
            <a:pPr marL="0" marR="0" lvl="0" indent="0" algn="l" rtl="0">
              <a:lnSpc>
                <a:spcPct val="100000"/>
              </a:lnSpc>
              <a:spcBef>
                <a:spcPts val="0"/>
              </a:spcBef>
              <a:spcAft>
                <a:spcPts val="0"/>
              </a:spcAft>
              <a:buClr>
                <a:schemeClr val="dk1"/>
              </a:buClr>
              <a:buSzPts val="400"/>
              <a:buFont typeface="Open Sans"/>
              <a:buNone/>
            </a:pPr>
            <a:endParaRPr sz="1600" b="1"/>
          </a:p>
        </p:txBody>
      </p:sp>
      <p:sp>
        <p:nvSpPr>
          <p:cNvPr id="1043" name="Google Shape;1043;p4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47</a:t>
            </a:fld>
            <a:endParaRPr sz="12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0" name="Google Shape;1050;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Trainer Notes:</a:t>
            </a:r>
            <a:endParaRPr/>
          </a:p>
          <a:p>
            <a:pPr marL="0" lvl="0" indent="0" algn="l" rtl="0">
              <a:spcBef>
                <a:spcPts val="0"/>
              </a:spcBef>
              <a:spcAft>
                <a:spcPts val="0"/>
              </a:spcAft>
              <a:buClr>
                <a:schemeClr val="dk1"/>
              </a:buClr>
              <a:buSzPts val="1400"/>
              <a:buFont typeface="Arial"/>
              <a:buNone/>
            </a:pPr>
            <a:r>
              <a:rPr lang="en-US"/>
              <a:t>Walk through the steps in detail.</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051" name="Google Shape;1051;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 the points given on the slide.</a:t>
            </a:r>
            <a:endParaRPr/>
          </a:p>
        </p:txBody>
      </p:sp>
      <p:sp>
        <p:nvSpPr>
          <p:cNvPr id="1058" name="Google Shape;105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a:t>Trainer Notes: Explain this project matching it to real-life scenario mentioned on the slide to the learners, and instruct them to work on it after the Knowledge checks. Feel free to share more information about other applications of the concept. </a:t>
            </a:r>
            <a:endParaRPr sz="1200" i="0" u="none" strike="noStrike" cap="none">
              <a:solidFill>
                <a:schemeClr val="dk1"/>
              </a:solidFill>
            </a:endParaRPr>
          </a:p>
        </p:txBody>
      </p:sp>
      <p:sp>
        <p:nvSpPr>
          <p:cNvPr id="431" name="Google Shape;431;p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5</a:t>
            </a:fld>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1074" name="Google Shape;107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8" name="Google Shape;107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0" name="Google Shape;110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4" name="Google Shape;115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6" name="Google Shape;116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100"/>
              <a:buFont typeface="Arial"/>
              <a:buNone/>
            </a:pPr>
            <a:r>
              <a:rPr lang="en-US">
                <a:latin typeface="Open Sans"/>
                <a:ea typeface="Open Sans"/>
                <a:cs typeface="Open Sans"/>
                <a:sym typeface="Open Sans"/>
              </a:rPr>
              <a:t>Trainer Notes: Summarize all the points and set an expectation about learning these pointers in this lesson. </a:t>
            </a:r>
            <a:endParaRPr>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100"/>
              <a:buFont typeface="Arial"/>
              <a:buNone/>
            </a:pPr>
            <a:endParaRPr>
              <a:latin typeface="Open Sans"/>
              <a:ea typeface="Open Sans"/>
              <a:cs typeface="Open Sans"/>
              <a:sym typeface="Open Sans"/>
            </a:endParaRPr>
          </a:p>
          <a:p>
            <a:pPr marL="0" marR="0" lvl="0" indent="0" algn="l" rtl="0">
              <a:lnSpc>
                <a:spcPct val="150000"/>
              </a:lnSpc>
              <a:spcBef>
                <a:spcPts val="0"/>
              </a:spcBef>
              <a:spcAft>
                <a:spcPts val="0"/>
              </a:spcAft>
              <a:buClr>
                <a:schemeClr val="dk1"/>
              </a:buClr>
              <a:buSzPts val="1200"/>
              <a:buFont typeface="Calibri"/>
              <a:buNone/>
            </a:pPr>
            <a:endParaRPr>
              <a:latin typeface="Open Sans"/>
              <a:ea typeface="Open Sans"/>
              <a:cs typeface="Open Sans"/>
              <a:sym typeface="Open Sans"/>
            </a:endParaRPr>
          </a:p>
        </p:txBody>
      </p:sp>
      <p:sp>
        <p:nvSpPr>
          <p:cNvPr id="436" name="Google Shape;4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6" name="Google Shape;117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8" name="Google Shape;1188;p5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400"/>
              <a:buFont typeface="Open Sans"/>
              <a:buNone/>
            </a:pPr>
            <a:r>
              <a:rPr lang="en-US" sz="1600"/>
              <a:t>Trainer Notes: Explain the project to the learners, and instruct them to work on it.</a:t>
            </a:r>
            <a:endParaRPr sz="1600" i="0" u="none" strike="noStrike" cap="none">
              <a:solidFill>
                <a:schemeClr val="dk1"/>
              </a:solidFill>
            </a:endParaRPr>
          </a:p>
        </p:txBody>
      </p:sp>
      <p:sp>
        <p:nvSpPr>
          <p:cNvPr id="1189" name="Google Shape;1189;p5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Open Sans"/>
              <a:buNone/>
            </a:pPr>
            <a:fld id="{00000000-1234-1234-1234-123412341234}" type="slidenum">
              <a:rPr lang="en-US" sz="1200">
                <a:solidFill>
                  <a:schemeClr val="dk1"/>
                </a:solidFill>
              </a:rPr>
              <a:t>61</a:t>
            </a:fld>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453" name="Google Shape;4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Trainer Notes: </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Explain what are data structures</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459" name="Google Shape;459;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a:p>
        </p:txBody>
      </p:sp>
      <p:sp>
        <p:nvSpPr>
          <p:cNvPr id="479" name="Google Shape;47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60"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6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60"/>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70"/>
        <p:cNvGrpSpPr/>
        <p:nvPr/>
      </p:nvGrpSpPr>
      <p:grpSpPr>
        <a:xfrm>
          <a:off x="0" y="0"/>
          <a:ext cx="0" cy="0"/>
          <a:chOff x="0" y="0"/>
          <a:chExt cx="0" cy="0"/>
        </a:xfrm>
      </p:grpSpPr>
      <p:pic>
        <p:nvPicPr>
          <p:cNvPr id="71" name="Google Shape;71;p6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2" name="Google Shape;72;p6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3" name="Google Shape;73;p69"/>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74"/>
        <p:cNvGrpSpPr/>
        <p:nvPr/>
      </p:nvGrpSpPr>
      <p:grpSpPr>
        <a:xfrm>
          <a:off x="0" y="0"/>
          <a:ext cx="0" cy="0"/>
          <a:chOff x="0" y="0"/>
          <a:chExt cx="0" cy="0"/>
        </a:xfrm>
      </p:grpSpPr>
      <p:pic>
        <p:nvPicPr>
          <p:cNvPr id="75" name="Google Shape;75;p7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6" name="Google Shape;76;p7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7" name="Google Shape;77;p7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8" name="Google Shape;78;p7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7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7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1" name="Google Shape;81;p7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2" name="Google Shape;82;p7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3" name="Google Shape;83;p7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84" name="Google Shape;84;p7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7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7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7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8"/>
        <p:cNvGrpSpPr/>
        <p:nvPr/>
      </p:nvGrpSpPr>
      <p:grpSpPr>
        <a:xfrm>
          <a:off x="0" y="0"/>
          <a:ext cx="0" cy="0"/>
          <a:chOff x="0" y="0"/>
          <a:chExt cx="0" cy="0"/>
        </a:xfrm>
      </p:grpSpPr>
      <p:pic>
        <p:nvPicPr>
          <p:cNvPr id="89" name="Google Shape;89;p7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90" name="Google Shape;90;p7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1" name="Google Shape;91;p7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92" name="Google Shape;92;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7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5" name="Google Shape;95;p7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6" name="Google Shape;96;p7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7" name="Google Shape;97;p71"/>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7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99" name="Google Shape;99;p7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0" name="Google Shape;100;p7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1" name="Google Shape;101;p7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102" name="Google Shape;102;p7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3" name="Google Shape;103;p7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4" name="Google Shape;104;p7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7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6"/>
        <p:cNvGrpSpPr/>
        <p:nvPr/>
      </p:nvGrpSpPr>
      <p:grpSpPr>
        <a:xfrm>
          <a:off x="0" y="0"/>
          <a:ext cx="0" cy="0"/>
          <a:chOff x="0" y="0"/>
          <a:chExt cx="0" cy="0"/>
        </a:xfrm>
      </p:grpSpPr>
      <p:pic>
        <p:nvPicPr>
          <p:cNvPr id="107" name="Google Shape;107;p7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8" name="Google Shape;108;p7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9" name="Google Shape;109;p72"/>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72"/>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1" name="Google Shape;111;p72"/>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12"/>
        <p:cNvGrpSpPr/>
        <p:nvPr/>
      </p:nvGrpSpPr>
      <p:grpSpPr>
        <a:xfrm>
          <a:off x="0" y="0"/>
          <a:ext cx="0" cy="0"/>
          <a:chOff x="0" y="0"/>
          <a:chExt cx="0" cy="0"/>
        </a:xfrm>
      </p:grpSpPr>
      <p:pic>
        <p:nvPicPr>
          <p:cNvPr id="113" name="Google Shape;113;p73"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4" name="Google Shape;114;p7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5" name="Google Shape;115;p7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 name="Google Shape;116;p7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73"/>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18"/>
        <p:cNvGrpSpPr/>
        <p:nvPr/>
      </p:nvGrpSpPr>
      <p:grpSpPr>
        <a:xfrm>
          <a:off x="0" y="0"/>
          <a:ext cx="0" cy="0"/>
          <a:chOff x="0" y="0"/>
          <a:chExt cx="0" cy="0"/>
        </a:xfrm>
      </p:grpSpPr>
      <p:pic>
        <p:nvPicPr>
          <p:cNvPr id="119" name="Google Shape;119;p74" descr="A picture containing wa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0" name="Google Shape;120;p7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1" name="Google Shape;121;p74"/>
          <p:cNvSpPr txBox="1">
            <a:spLocks noGrp="1"/>
          </p:cNvSpPr>
          <p:nvPr>
            <p:ph type="body" idx="1"/>
          </p:nvPr>
        </p:nvSpPr>
        <p:spPr>
          <a:xfrm>
            <a:off x="7304150" y="4114800"/>
            <a:ext cx="7554850" cy="914400"/>
          </a:xfrm>
          <a:prstGeom prst="rect">
            <a:avLst/>
          </a:prstGeom>
          <a:noFill/>
          <a:ln>
            <a:noFill/>
          </a:ln>
        </p:spPr>
        <p:txBody>
          <a:bodyPr spcFirstLastPara="1" wrap="square" lIns="91425" tIns="91425" rIns="91425" bIns="91425" anchor="t" anchorCtr="0">
            <a:noAutofit/>
          </a:bodyPr>
          <a:lstStyle>
            <a:lvl1pPr marL="457200" lvl="0" indent="-406400" algn="l">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22"/>
        <p:cNvGrpSpPr/>
        <p:nvPr/>
      </p:nvGrpSpPr>
      <p:grpSpPr>
        <a:xfrm>
          <a:off x="0" y="0"/>
          <a:ext cx="0" cy="0"/>
          <a:chOff x="0" y="0"/>
          <a:chExt cx="0" cy="0"/>
        </a:xfrm>
      </p:grpSpPr>
      <p:pic>
        <p:nvPicPr>
          <p:cNvPr id="123" name="Google Shape;123;p7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4" name="Google Shape;124;p7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5" name="Google Shape;125;p7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26" name="Google Shape;126;p7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7" name="Google Shape;127;p7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8" name="Google Shape;128;p7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9" name="Google Shape;129;p7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0" name="Google Shape;130;p7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7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32"/>
        <p:cNvGrpSpPr/>
        <p:nvPr/>
      </p:nvGrpSpPr>
      <p:grpSpPr>
        <a:xfrm>
          <a:off x="0" y="0"/>
          <a:ext cx="0" cy="0"/>
          <a:chOff x="0" y="0"/>
          <a:chExt cx="0" cy="0"/>
        </a:xfrm>
      </p:grpSpPr>
      <p:pic>
        <p:nvPicPr>
          <p:cNvPr id="133" name="Google Shape;133;p7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4" name="Google Shape;134;p7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5" name="Google Shape;135;p7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7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7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7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7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0" name="Google Shape;140;p7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41" name="Google Shape;141;p7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2" name="Google Shape;142;p7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43" name="Google Shape;143;p7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44" name="Google Shape;144;p7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7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46"/>
        <p:cNvGrpSpPr/>
        <p:nvPr/>
      </p:nvGrpSpPr>
      <p:grpSpPr>
        <a:xfrm>
          <a:off x="0" y="0"/>
          <a:ext cx="0" cy="0"/>
          <a:chOff x="0" y="0"/>
          <a:chExt cx="0" cy="0"/>
        </a:xfrm>
      </p:grpSpPr>
      <p:pic>
        <p:nvPicPr>
          <p:cNvPr id="147" name="Google Shape;147;p7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8" name="Google Shape;148;p7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9" name="Google Shape;149;p7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50" name="Google Shape;150;p7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7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2" name="Google Shape;152;p7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3" name="Google Shape;153;p7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4" name="Google Shape;154;p7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5" name="Google Shape;155;p7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6" name="Google Shape;156;p7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7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7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7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0" name="Google Shape;160;p77"/>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1" name="Google Shape;161;p77"/>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62"/>
        <p:cNvGrpSpPr/>
        <p:nvPr/>
      </p:nvGrpSpPr>
      <p:grpSpPr>
        <a:xfrm>
          <a:off x="0" y="0"/>
          <a:ext cx="0" cy="0"/>
          <a:chOff x="0" y="0"/>
          <a:chExt cx="0" cy="0"/>
        </a:xfrm>
      </p:grpSpPr>
      <p:pic>
        <p:nvPicPr>
          <p:cNvPr id="163" name="Google Shape;163;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4" name="Google Shape;164;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5" name="Google Shape;165;p7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6" name="Google Shape;166;p7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7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7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7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0" name="Google Shape;170;p7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71" name="Google Shape;171;p78"/>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2" name="Google Shape;172;p7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73" name="Google Shape;173;p7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74" name="Google Shape;174;p7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75" name="Google Shape;175;p7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76" name="Google Shape;176;p7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7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7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9" name="Google Shape;179;p7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0" name="Google Shape;180;p78"/>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81" name="Google Shape;181;p78"/>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
        <p:cNvGrpSpPr/>
        <p:nvPr/>
      </p:nvGrpSpPr>
      <p:grpSpPr>
        <a:xfrm>
          <a:off x="0" y="0"/>
          <a:ext cx="0" cy="0"/>
          <a:chOff x="0" y="0"/>
          <a:chExt cx="0" cy="0"/>
        </a:xfrm>
      </p:grpSpPr>
      <p:pic>
        <p:nvPicPr>
          <p:cNvPr id="20" name="Google Shape;20;p61"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61"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2" name="Google Shape;22;p61"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3" name="Google Shape;23;p61"/>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4" name="Google Shape;24;p61"/>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82"/>
        <p:cNvGrpSpPr/>
        <p:nvPr/>
      </p:nvGrpSpPr>
      <p:grpSpPr>
        <a:xfrm>
          <a:off x="0" y="0"/>
          <a:ext cx="0" cy="0"/>
          <a:chOff x="0" y="0"/>
          <a:chExt cx="0" cy="0"/>
        </a:xfrm>
      </p:grpSpPr>
      <p:pic>
        <p:nvPicPr>
          <p:cNvPr id="183" name="Google Shape;183;p79"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4" name="Google Shape;184;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85" name="Google Shape;185;p79"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86" name="Google Shape;186;p79"/>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7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88"/>
        <p:cNvGrpSpPr/>
        <p:nvPr/>
      </p:nvGrpSpPr>
      <p:grpSpPr>
        <a:xfrm>
          <a:off x="0" y="0"/>
          <a:ext cx="0" cy="0"/>
          <a:chOff x="0" y="0"/>
          <a:chExt cx="0" cy="0"/>
        </a:xfrm>
      </p:grpSpPr>
      <p:pic>
        <p:nvPicPr>
          <p:cNvPr id="189" name="Google Shape;189;p80"/>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90" name="Google Shape;190;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1" name="Google Shape;191;p8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8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3" name="Google Shape;193;p8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94"/>
        <p:cNvGrpSpPr/>
        <p:nvPr/>
      </p:nvGrpSpPr>
      <p:grpSpPr>
        <a:xfrm>
          <a:off x="0" y="0"/>
          <a:ext cx="0" cy="0"/>
          <a:chOff x="0" y="0"/>
          <a:chExt cx="0" cy="0"/>
        </a:xfrm>
      </p:grpSpPr>
      <p:pic>
        <p:nvPicPr>
          <p:cNvPr id="195" name="Google Shape;195;p81"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6" name="Google Shape;196;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7" name="Google Shape;197;p8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 name="Google Shape;198;p8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9" name="Google Shape;199;p8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6"/>
        <p:cNvGrpSpPr/>
        <p:nvPr/>
      </p:nvGrpSpPr>
      <p:grpSpPr>
        <a:xfrm>
          <a:off x="0" y="0"/>
          <a:ext cx="0" cy="0"/>
          <a:chOff x="0" y="0"/>
          <a:chExt cx="0" cy="0"/>
        </a:xfrm>
      </p:grpSpPr>
      <p:pic>
        <p:nvPicPr>
          <p:cNvPr id="207" name="Google Shape;207;g849a137d57_0_275"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08" name="Google Shape;208;g849a137d57_0_27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09" name="Google Shape;209;g849a137d57_0_275"/>
          <p:cNvSpPr txBox="1">
            <a:spLocks noGrp="1"/>
          </p:cNvSpPr>
          <p:nvPr>
            <p:ph type="body" idx="1"/>
          </p:nvPr>
        </p:nvSpPr>
        <p:spPr>
          <a:xfrm>
            <a:off x="3075048" y="4114800"/>
            <a:ext cx="69600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210"/>
        <p:cNvGrpSpPr/>
        <p:nvPr/>
      </p:nvGrpSpPr>
      <p:grpSpPr>
        <a:xfrm>
          <a:off x="0" y="0"/>
          <a:ext cx="0" cy="0"/>
          <a:chOff x="0" y="0"/>
          <a:chExt cx="0" cy="0"/>
        </a:xfrm>
      </p:grpSpPr>
      <p:pic>
        <p:nvPicPr>
          <p:cNvPr id="211" name="Google Shape;211;g849a137d57_0_279"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2" name="Google Shape;212;g849a137d57_0_279" descr="A picture containing object&#10;&#10;Description automatically generated"/>
          <p:cNvPicPr preferRelativeResize="0"/>
          <p:nvPr/>
        </p:nvPicPr>
        <p:blipFill rotWithShape="1">
          <a:blip r:embed="rId3">
            <a:alphaModFix/>
          </a:blip>
          <a:srcRect/>
          <a:stretch/>
        </p:blipFill>
        <p:spPr>
          <a:xfrm>
            <a:off x="0" y="228487"/>
            <a:ext cx="16255999" cy="8687026"/>
          </a:xfrm>
          <a:prstGeom prst="rect">
            <a:avLst/>
          </a:prstGeom>
          <a:noFill/>
          <a:ln>
            <a:noFill/>
          </a:ln>
        </p:spPr>
      </p:pic>
      <p:pic>
        <p:nvPicPr>
          <p:cNvPr id="213" name="Google Shape;213;g849a137d57_0_279"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14" name="Google Shape;214;g849a137d57_0_279"/>
          <p:cNvSpPr txBox="1">
            <a:spLocks noGrp="1"/>
          </p:cNvSpPr>
          <p:nvPr>
            <p:ph type="body" idx="1"/>
          </p:nvPr>
        </p:nvSpPr>
        <p:spPr>
          <a:xfrm>
            <a:off x="1453243" y="2244767"/>
            <a:ext cx="132099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15" name="Google Shape;215;g849a137d57_0_279"/>
          <p:cNvSpPr/>
          <p:nvPr/>
        </p:nvSpPr>
        <p:spPr>
          <a:xfrm>
            <a:off x="5718038" y="569353"/>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You Already Know</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16"/>
        <p:cNvGrpSpPr/>
        <p:nvPr/>
      </p:nvGrpSpPr>
      <p:grpSpPr>
        <a:xfrm>
          <a:off x="0" y="0"/>
          <a:ext cx="0" cy="0"/>
          <a:chOff x="0" y="0"/>
          <a:chExt cx="0" cy="0"/>
        </a:xfrm>
      </p:grpSpPr>
      <p:pic>
        <p:nvPicPr>
          <p:cNvPr id="217" name="Google Shape;217;g849a137d57_0_285"/>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18" name="Google Shape;218;g849a137d57_0_285"/>
          <p:cNvPicPr preferRelativeResize="0"/>
          <p:nvPr/>
        </p:nvPicPr>
        <p:blipFill rotWithShape="1">
          <a:blip r:embed="rId3">
            <a:alphaModFix/>
          </a:blip>
          <a:srcRect/>
          <a:stretch/>
        </p:blipFill>
        <p:spPr>
          <a:xfrm>
            <a:off x="0" y="324852"/>
            <a:ext cx="16256002" cy="9144001"/>
          </a:xfrm>
          <a:prstGeom prst="rect">
            <a:avLst/>
          </a:prstGeom>
          <a:noFill/>
          <a:ln>
            <a:noFill/>
          </a:ln>
        </p:spPr>
      </p:pic>
      <p:pic>
        <p:nvPicPr>
          <p:cNvPr id="219" name="Google Shape;219;g849a137d57_0_28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20" name="Google Shape;220;g849a137d57_0_285"/>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1" name="Google Shape;221;g849a137d57_0_285"/>
          <p:cNvSpPr/>
          <p:nvPr/>
        </p:nvSpPr>
        <p:spPr>
          <a:xfrm rot="-3026765">
            <a:off x="-270691" y="849011"/>
            <a:ext cx="2404978" cy="43086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22"/>
        <p:cNvGrpSpPr/>
        <p:nvPr/>
      </p:nvGrpSpPr>
      <p:grpSpPr>
        <a:xfrm>
          <a:off x="0" y="0"/>
          <a:ext cx="0" cy="0"/>
          <a:chOff x="0" y="0"/>
          <a:chExt cx="0" cy="0"/>
        </a:xfrm>
      </p:grpSpPr>
      <p:pic>
        <p:nvPicPr>
          <p:cNvPr id="223" name="Google Shape;223;g849a137d57_0_291"/>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24" name="Google Shape;224;g849a137d57_0_29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25" name="Google Shape;225;g849a137d57_0_291"/>
          <p:cNvSpPr txBox="1">
            <a:spLocks noGrp="1"/>
          </p:cNvSpPr>
          <p:nvPr>
            <p:ph type="body" idx="1"/>
          </p:nvPr>
        </p:nvSpPr>
        <p:spPr>
          <a:xfrm>
            <a:off x="1453243" y="1808291"/>
            <a:ext cx="94053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26" name="Google Shape;226;g849a137d57_0_291"/>
          <p:cNvSpPr/>
          <p:nvPr/>
        </p:nvSpPr>
        <p:spPr>
          <a:xfrm>
            <a:off x="2089150" y="5693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227" name="Google Shape;227;g849a137d57_0_291"/>
          <p:cNvPicPr preferRelativeResize="0"/>
          <p:nvPr/>
        </p:nvPicPr>
        <p:blipFill rotWithShape="1">
          <a:blip r:embed="rId4">
            <a:alphaModFix/>
          </a:blip>
          <a:srcRect/>
          <a:stretch/>
        </p:blipFill>
        <p:spPr>
          <a:xfrm>
            <a:off x="2958485" y="1000240"/>
            <a:ext cx="10332954" cy="36576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28"/>
        <p:cNvGrpSpPr/>
        <p:nvPr/>
      </p:nvGrpSpPr>
      <p:grpSpPr>
        <a:xfrm>
          <a:off x="0" y="0"/>
          <a:ext cx="0" cy="0"/>
          <a:chOff x="0" y="0"/>
          <a:chExt cx="0" cy="0"/>
        </a:xfrm>
      </p:grpSpPr>
      <p:pic>
        <p:nvPicPr>
          <p:cNvPr id="229" name="Google Shape;229;g849a137d57_0_297"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0" name="Google Shape;230;g849a137d57_0_297"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31" name="Google Shape;231;g849a137d57_0_297"/>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232" name="Google Shape;232;g849a137d57_0_297"/>
          <p:cNvSpPr txBox="1">
            <a:spLocks noGrp="1"/>
          </p:cNvSpPr>
          <p:nvPr>
            <p:ph type="body" idx="1"/>
          </p:nvPr>
        </p:nvSpPr>
        <p:spPr>
          <a:xfrm>
            <a:off x="1470660" y="2204378"/>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3" name="Google Shape;233;g849a137d57_0_297"/>
          <p:cNvSpPr txBox="1">
            <a:spLocks noGrp="1"/>
          </p:cNvSpPr>
          <p:nvPr>
            <p:ph type="body" idx="2"/>
          </p:nvPr>
        </p:nvSpPr>
        <p:spPr>
          <a:xfrm>
            <a:off x="1470660" y="3377721"/>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4" name="Google Shape;234;g849a137d57_0_297"/>
          <p:cNvSpPr txBox="1">
            <a:spLocks noGrp="1"/>
          </p:cNvSpPr>
          <p:nvPr>
            <p:ph type="body" idx="3"/>
          </p:nvPr>
        </p:nvSpPr>
        <p:spPr>
          <a:xfrm>
            <a:off x="1470660" y="4551064"/>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35" name="Google Shape;235;g849a137d57_0_297"/>
          <p:cNvSpPr txBox="1">
            <a:spLocks noGrp="1"/>
          </p:cNvSpPr>
          <p:nvPr>
            <p:ph type="body" idx="4"/>
          </p:nvPr>
        </p:nvSpPr>
        <p:spPr>
          <a:xfrm>
            <a:off x="1470660" y="5724407"/>
            <a:ext cx="8229600" cy="548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pic>
        <p:nvPicPr>
          <p:cNvPr id="236" name="Google Shape;236;g849a137d57_0_297"/>
          <p:cNvPicPr preferRelativeResize="0"/>
          <p:nvPr/>
        </p:nvPicPr>
        <p:blipFill rotWithShape="1">
          <a:blip r:embed="rId4">
            <a:alphaModFix/>
          </a:blip>
          <a:srcRect/>
          <a:stretch/>
        </p:blipFill>
        <p:spPr>
          <a:xfrm>
            <a:off x="2870200" y="1186581"/>
            <a:ext cx="4819923" cy="36576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37"/>
        <p:cNvGrpSpPr/>
        <p:nvPr/>
      </p:nvGrpSpPr>
      <p:grpSpPr>
        <a:xfrm>
          <a:off x="0" y="0"/>
          <a:ext cx="0" cy="0"/>
          <a:chOff x="0" y="0"/>
          <a:chExt cx="0" cy="0"/>
        </a:xfrm>
      </p:grpSpPr>
      <p:pic>
        <p:nvPicPr>
          <p:cNvPr id="238" name="Google Shape;238;g849a137d57_0_306"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39" name="Google Shape;239;g849a137d57_0_30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40" name="Google Shape;240;g849a137d57_0_306"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41" name="Google Shape;241;g849a137d57_0_306"/>
          <p:cNvSpPr txBox="1">
            <a:spLocks noGrp="1"/>
          </p:cNvSpPr>
          <p:nvPr>
            <p:ph type="body" idx="1"/>
          </p:nvPr>
        </p:nvSpPr>
        <p:spPr>
          <a:xfrm>
            <a:off x="0" y="4114800"/>
            <a:ext cx="16256100" cy="914400"/>
          </a:xfrm>
          <a:prstGeom prst="rect">
            <a:avLst/>
          </a:prstGeom>
          <a:noFill/>
          <a:ln>
            <a:noFill/>
          </a:ln>
        </p:spPr>
        <p:txBody>
          <a:bodyPr spcFirstLastPara="1" wrap="square" lIns="91425" tIns="91425" rIns="91425" bIns="91425" anchor="t" anchorCtr="0">
            <a:noAutofit/>
          </a:bodyPr>
          <a:lstStyle>
            <a:lvl1pPr marL="457200" lvl="0" indent="-406400" algn="ctr"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42"/>
        <p:cNvGrpSpPr/>
        <p:nvPr/>
      </p:nvGrpSpPr>
      <p:grpSpPr>
        <a:xfrm>
          <a:off x="0" y="0"/>
          <a:ext cx="0" cy="0"/>
          <a:chOff x="0" y="0"/>
          <a:chExt cx="0" cy="0"/>
        </a:xfrm>
      </p:grpSpPr>
      <p:pic>
        <p:nvPicPr>
          <p:cNvPr id="243" name="Google Shape;243;g849a137d57_0_311" descr="A close up of a logo&#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4" name="Google Shape;244;g849a137d57_0_31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45" name="Google Shape;245;g849a137d57_0_311"/>
          <p:cNvSpPr txBox="1">
            <a:spLocks noGrp="1"/>
          </p:cNvSpPr>
          <p:nvPr>
            <p:ph type="title"/>
          </p:nvPr>
        </p:nvSpPr>
        <p:spPr>
          <a:xfrm>
            <a:off x="-10160" y="229878"/>
            <a:ext cx="16276200" cy="687300"/>
          </a:xfrm>
          <a:prstGeom prst="rect">
            <a:avLst/>
          </a:prstGeom>
          <a:noFill/>
          <a:ln>
            <a:noFill/>
          </a:ln>
        </p:spPr>
        <p:txBody>
          <a:bodyPr spcFirstLastPara="1" wrap="square" lIns="91425" tIns="45700" rIns="91425" bIns="45700" anchor="ctr" anchorCtr="0">
            <a:noAutofit/>
          </a:bodyPr>
          <a:lstStyle>
            <a:lvl1pPr lvl="0" algn="ctr" rtl="0">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25"/>
        <p:cNvGrpSpPr/>
        <p:nvPr/>
      </p:nvGrpSpPr>
      <p:grpSpPr>
        <a:xfrm>
          <a:off x="0" y="0"/>
          <a:ext cx="0" cy="0"/>
          <a:chOff x="0" y="0"/>
          <a:chExt cx="0" cy="0"/>
        </a:xfrm>
      </p:grpSpPr>
      <p:pic>
        <p:nvPicPr>
          <p:cNvPr id="26" name="Google Shape;26;p6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 name="Google Shape;27;p62"/>
          <p:cNvPicPr preferRelativeResize="0"/>
          <p:nvPr/>
        </p:nvPicPr>
        <p:blipFill rotWithShape="1">
          <a:blip r:embed="rId3">
            <a:alphaModFix/>
          </a:blip>
          <a:srcRect/>
          <a:stretch/>
        </p:blipFill>
        <p:spPr>
          <a:xfrm>
            <a:off x="0" y="324852"/>
            <a:ext cx="16256000" cy="9144000"/>
          </a:xfrm>
          <a:prstGeom prst="rect">
            <a:avLst/>
          </a:prstGeom>
          <a:noFill/>
          <a:ln>
            <a:noFill/>
          </a:ln>
        </p:spPr>
      </p:pic>
      <p:pic>
        <p:nvPicPr>
          <p:cNvPr id="28" name="Google Shape;28;p6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9" name="Google Shape;29;p62"/>
          <p:cNvSpPr txBox="1">
            <a:spLocks noGrp="1"/>
          </p:cNvSpPr>
          <p:nvPr>
            <p:ph type="body" idx="1"/>
          </p:nvPr>
        </p:nvSpPr>
        <p:spPr>
          <a:xfrm>
            <a:off x="1632860" y="1987907"/>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62"/>
          <p:cNvSpPr/>
          <p:nvPr/>
        </p:nvSpPr>
        <p:spPr>
          <a:xfrm rot="-3026872">
            <a:off x="-270651" y="848918"/>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Recap</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246"/>
        <p:cNvGrpSpPr/>
        <p:nvPr/>
      </p:nvGrpSpPr>
      <p:grpSpPr>
        <a:xfrm>
          <a:off x="0" y="0"/>
          <a:ext cx="0" cy="0"/>
          <a:chOff x="0" y="0"/>
          <a:chExt cx="0" cy="0"/>
        </a:xfrm>
      </p:grpSpPr>
      <p:pic>
        <p:nvPicPr>
          <p:cNvPr id="247" name="Google Shape;247;g849a137d57_0_315"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48" name="Google Shape;248;g849a137d57_0_315"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49" name="Google Shape;249;g849a137d57_0_315"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250" name="Google Shape;250;g849a137d57_0_315"/>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1" name="Google Shape;251;g849a137d57_0_315"/>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52"/>
        <p:cNvGrpSpPr/>
        <p:nvPr/>
      </p:nvGrpSpPr>
      <p:grpSpPr>
        <a:xfrm>
          <a:off x="0" y="0"/>
          <a:ext cx="0" cy="0"/>
          <a:chOff x="0" y="0"/>
          <a:chExt cx="0" cy="0"/>
        </a:xfrm>
      </p:grpSpPr>
      <p:pic>
        <p:nvPicPr>
          <p:cNvPr id="253" name="Google Shape;253;g849a137d57_0_321" descr="A close up of a sign&#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54" name="Google Shape;254;g849a137d57_0_321"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255" name="Google Shape;255;g849a137d57_0_321"/>
          <p:cNvPicPr preferRelativeResize="0"/>
          <p:nvPr/>
        </p:nvPicPr>
        <p:blipFill rotWithShape="1">
          <a:blip r:embed="rId4">
            <a:alphaModFix/>
          </a:blip>
          <a:srcRect/>
          <a:stretch/>
        </p:blipFill>
        <p:spPr>
          <a:xfrm>
            <a:off x="3302000" y="1186581"/>
            <a:ext cx="3975101" cy="365760"/>
          </a:xfrm>
          <a:prstGeom prst="rect">
            <a:avLst/>
          </a:prstGeom>
          <a:noFill/>
          <a:ln>
            <a:noFill/>
          </a:ln>
        </p:spPr>
      </p:pic>
      <p:sp>
        <p:nvSpPr>
          <p:cNvPr id="256" name="Google Shape;256;g849a137d57_0_321"/>
          <p:cNvSpPr/>
          <p:nvPr/>
        </p:nvSpPr>
        <p:spPr>
          <a:xfrm>
            <a:off x="2747395" y="769174"/>
            <a:ext cx="4819800" cy="52320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257" name="Google Shape;257;g849a137d57_0_321"/>
          <p:cNvSpPr txBox="1">
            <a:spLocks noGrp="1"/>
          </p:cNvSpPr>
          <p:nvPr>
            <p:ph type="body" idx="1"/>
          </p:nvPr>
        </p:nvSpPr>
        <p:spPr>
          <a:xfrm>
            <a:off x="1432121" y="2180141"/>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8" name="Google Shape;258;g849a137d57_0_321"/>
          <p:cNvSpPr txBox="1">
            <a:spLocks noGrp="1"/>
          </p:cNvSpPr>
          <p:nvPr>
            <p:ph type="body" idx="2"/>
          </p:nvPr>
        </p:nvSpPr>
        <p:spPr>
          <a:xfrm>
            <a:off x="1432121" y="3372838"/>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59" name="Google Shape;259;g849a137d57_0_321"/>
          <p:cNvSpPr txBox="1">
            <a:spLocks noGrp="1"/>
          </p:cNvSpPr>
          <p:nvPr>
            <p:ph type="body" idx="3"/>
          </p:nvPr>
        </p:nvSpPr>
        <p:spPr>
          <a:xfrm>
            <a:off x="1432121" y="4565535"/>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60" name="Google Shape;260;g849a137d57_0_321"/>
          <p:cNvSpPr txBox="1">
            <a:spLocks noGrp="1"/>
          </p:cNvSpPr>
          <p:nvPr>
            <p:ph type="body" idx="4"/>
          </p:nvPr>
        </p:nvSpPr>
        <p:spPr>
          <a:xfrm>
            <a:off x="1432121" y="5758233"/>
            <a:ext cx="8099400" cy="5862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261"/>
        <p:cNvGrpSpPr/>
        <p:nvPr/>
      </p:nvGrpSpPr>
      <p:grpSpPr>
        <a:xfrm>
          <a:off x="0" y="0"/>
          <a:ext cx="0" cy="0"/>
          <a:chOff x="0" y="0"/>
          <a:chExt cx="0" cy="0"/>
        </a:xfrm>
      </p:grpSpPr>
      <p:pic>
        <p:nvPicPr>
          <p:cNvPr id="262" name="Google Shape;262;g849a137d57_0_330"/>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3" name="Google Shape;263;g849a137d57_0_330"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4" name="Google Shape;264;g849a137d57_0_330"/>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Knowledge Check</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265"/>
        <p:cNvGrpSpPr/>
        <p:nvPr/>
      </p:nvGrpSpPr>
      <p:grpSpPr>
        <a:xfrm>
          <a:off x="0" y="0"/>
          <a:ext cx="0" cy="0"/>
          <a:chOff x="0" y="0"/>
          <a:chExt cx="0" cy="0"/>
        </a:xfrm>
      </p:grpSpPr>
      <p:pic>
        <p:nvPicPr>
          <p:cNvPr id="266" name="Google Shape;266;g849a137d57_0_334"/>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67" name="Google Shape;267;g849a137d57_0_33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68" name="Google Shape;268;g849a137d57_0_334"/>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69" name="Google Shape;269;g849a137d57_0_334"/>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0" name="Google Shape;270;g849a137d57_0_334"/>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1" name="Google Shape;271;g849a137d57_0_334"/>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2" name="Google Shape;272;g849a137d57_0_334"/>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3" name="Google Shape;273;g849a137d57_0_334"/>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4" name="Google Shape;274;g849a137d57_0_334"/>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75" name="Google Shape;275;g849a137d57_0_334"/>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6" name="Google Shape;276;g849a137d57_0_334"/>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7" name="Google Shape;277;g849a137d57_0_33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78" name="Google Shape;278;g849a137d57_0_33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279"/>
        <p:cNvGrpSpPr/>
        <p:nvPr/>
      </p:nvGrpSpPr>
      <p:grpSpPr>
        <a:xfrm>
          <a:off x="0" y="0"/>
          <a:ext cx="0" cy="0"/>
          <a:chOff x="0" y="0"/>
          <a:chExt cx="0" cy="0"/>
        </a:xfrm>
      </p:grpSpPr>
      <p:pic>
        <p:nvPicPr>
          <p:cNvPr id="280" name="Google Shape;280;g849a137d57_0_348"/>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81" name="Google Shape;281;g849a137d57_0_34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282" name="Google Shape;282;g849a137d57_0_348"/>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3" name="Google Shape;283;g849a137d57_0_348"/>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4" name="Google Shape;284;g849a137d57_0_348"/>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5" name="Google Shape;285;g849a137d57_0_348"/>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6" name="Google Shape;286;g849a137d57_0_348"/>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87" name="Google Shape;287;g849a137d57_0_348"/>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288" name="Google Shape;288;g849a137d57_0_348"/>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89" name="Google Shape;289;g849a137d57_0_348"/>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A</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0" name="Google Shape;290;g849a137d57_0_348"/>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B</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1" name="Google Shape;291;g849a137d57_0_348"/>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C</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2" name="Google Shape;292;g849a137d57_0_348"/>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a:solidFill>
                  <a:srgbClr val="3F3F3F"/>
                </a:solidFill>
                <a:latin typeface="Open Sans"/>
                <a:ea typeface="Open Sans"/>
                <a:cs typeface="Open Sans"/>
                <a:sym typeface="Open Sans"/>
              </a:rPr>
              <a:t>D</a:t>
            </a:r>
            <a:r>
              <a:rPr lang="en-US" sz="2000" b="0" i="0" u="none" strike="noStrike" cap="none">
                <a:solidFill>
                  <a:srgbClr val="3F3F3F"/>
                </a:solidFill>
                <a:latin typeface="Open Sans"/>
                <a:ea typeface="Open Sans"/>
                <a:cs typeface="Open Sans"/>
                <a:sym typeface="Open Sans"/>
              </a:rPr>
              <a:t>.</a:t>
            </a:r>
            <a:endParaRPr sz="2000" b="0" i="0" u="none" strike="noStrike" cap="none">
              <a:solidFill>
                <a:srgbClr val="000000"/>
              </a:solidFill>
              <a:latin typeface="Open Sans"/>
              <a:ea typeface="Open Sans"/>
              <a:cs typeface="Open Sans"/>
              <a:sym typeface="Open Sans"/>
            </a:endParaRPr>
          </a:p>
        </p:txBody>
      </p:sp>
      <p:sp>
        <p:nvSpPr>
          <p:cNvPr id="293" name="Google Shape;293;g849a137d57_0_348"/>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4" name="Google Shape;294;g849a137d57_0_34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5" name="Google Shape;295;g849a137d57_0_348"/>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296" name="Google Shape;296;g849a137d57_0_348"/>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97"/>
        <p:cNvGrpSpPr/>
        <p:nvPr/>
      </p:nvGrpSpPr>
      <p:grpSpPr>
        <a:xfrm>
          <a:off x="0" y="0"/>
          <a:ext cx="0" cy="0"/>
          <a:chOff x="0" y="0"/>
          <a:chExt cx="0" cy="0"/>
        </a:xfrm>
      </p:grpSpPr>
      <p:pic>
        <p:nvPicPr>
          <p:cNvPr id="298" name="Google Shape;298;g849a137d57_0_36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299" name="Google Shape;299;g849a137d57_0_36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0" name="Google Shape;300;g849a137d57_0_366"/>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1" name="Google Shape;301;g849a137d57_0_366"/>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g849a137d57_0_366"/>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303"/>
        <p:cNvGrpSpPr/>
        <p:nvPr/>
      </p:nvGrpSpPr>
      <p:grpSpPr>
        <a:xfrm>
          <a:off x="0" y="0"/>
          <a:ext cx="0" cy="0"/>
          <a:chOff x="0" y="0"/>
          <a:chExt cx="0" cy="0"/>
        </a:xfrm>
      </p:grpSpPr>
      <p:pic>
        <p:nvPicPr>
          <p:cNvPr id="304" name="Google Shape;304;g849a137d57_0_372"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05" name="Google Shape;305;g849a137d57_0_37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06" name="Google Shape;306;g849a137d57_0_372"/>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g849a137d57_0_372"/>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08" name="Google Shape;308;g849a137d57_0_372"/>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Before the Next Class</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309"/>
        <p:cNvGrpSpPr/>
        <p:nvPr/>
      </p:nvGrpSpPr>
      <p:grpSpPr>
        <a:xfrm>
          <a:off x="0" y="0"/>
          <a:ext cx="0" cy="0"/>
          <a:chOff x="0" y="0"/>
          <a:chExt cx="0" cy="0"/>
        </a:xfrm>
      </p:grpSpPr>
      <p:pic>
        <p:nvPicPr>
          <p:cNvPr id="310" name="Google Shape;310;g849a137d57_0_378" descr="A picture containing wa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1" name="Google Shape;311;g849a137d57_0_37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2" name="Google Shape;312;g849a137d57_0_378"/>
          <p:cNvSpPr txBox="1">
            <a:spLocks noGrp="1"/>
          </p:cNvSpPr>
          <p:nvPr>
            <p:ph type="body" idx="1"/>
          </p:nvPr>
        </p:nvSpPr>
        <p:spPr>
          <a:xfrm>
            <a:off x="7304150" y="4114800"/>
            <a:ext cx="7554900" cy="914400"/>
          </a:xfrm>
          <a:prstGeom prst="rect">
            <a:avLst/>
          </a:prstGeom>
          <a:noFill/>
          <a:ln>
            <a:noFill/>
          </a:ln>
        </p:spPr>
        <p:txBody>
          <a:bodyPr spcFirstLastPara="1" wrap="square" lIns="91425" tIns="91425" rIns="91425" bIns="91425" anchor="t" anchorCtr="0">
            <a:noAutofit/>
          </a:bodyPr>
          <a:lstStyle>
            <a:lvl1pPr marL="457200" lvl="0" indent="-406400" algn="l" rtl="0">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13"/>
        <p:cNvGrpSpPr/>
        <p:nvPr/>
      </p:nvGrpSpPr>
      <p:grpSpPr>
        <a:xfrm>
          <a:off x="0" y="0"/>
          <a:ext cx="0" cy="0"/>
          <a:chOff x="0" y="0"/>
          <a:chExt cx="0" cy="0"/>
        </a:xfrm>
      </p:grpSpPr>
      <p:pic>
        <p:nvPicPr>
          <p:cNvPr id="314" name="Google Shape;314;g849a137d57_0_38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15" name="Google Shape;315;g849a137d57_0_38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16" name="Google Shape;316;g849a137d57_0_38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7" name="Google Shape;317;g849a137d57_0_38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8" name="Google Shape;318;g849a137d57_0_38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19" name="Google Shape;319;g849a137d57_0_38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0" name="Google Shape;320;g849a137d57_0_38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1" name="Google Shape;321;g849a137d57_0_382"/>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2" name="Google Shape;322;g849a137d57_0_382"/>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23"/>
        <p:cNvGrpSpPr/>
        <p:nvPr/>
      </p:nvGrpSpPr>
      <p:grpSpPr>
        <a:xfrm>
          <a:off x="0" y="0"/>
          <a:ext cx="0" cy="0"/>
          <a:chOff x="0" y="0"/>
          <a:chExt cx="0" cy="0"/>
        </a:xfrm>
      </p:grpSpPr>
      <p:pic>
        <p:nvPicPr>
          <p:cNvPr id="324" name="Google Shape;324;g849a137d57_0_39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25" name="Google Shape;325;g849a137d57_0_39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26" name="Google Shape;326;g849a137d57_0_39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7" name="Google Shape;327;g849a137d57_0_39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8" name="Google Shape;328;g849a137d57_0_39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29" name="Google Shape;329;g849a137d57_0_39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0" name="Google Shape;330;g849a137d57_0_39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1" name="Google Shape;331;g849a137d57_0_39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32" name="Google Shape;332;g849a137d57_0_392"/>
          <p:cNvSpPr txBox="1">
            <a:spLocks noGrp="1"/>
          </p:cNvSpPr>
          <p:nvPr>
            <p:ph type="body" idx="4"/>
          </p:nvPr>
        </p:nvSpPr>
        <p:spPr>
          <a:xfrm>
            <a:off x="3346904" y="7368182"/>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3" name="Google Shape;333;g849a137d57_0_39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4" name="Google Shape;334;g849a137d57_0_39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5" name="Google Shape;335;g849a137d57_0_39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36" name="Google Shape;336;g849a137d57_0_39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31"/>
        <p:cNvGrpSpPr/>
        <p:nvPr/>
      </p:nvGrpSpPr>
      <p:grpSpPr>
        <a:xfrm>
          <a:off x="0" y="0"/>
          <a:ext cx="0" cy="0"/>
          <a:chOff x="0" y="0"/>
          <a:chExt cx="0" cy="0"/>
        </a:xfrm>
      </p:grpSpPr>
      <p:pic>
        <p:nvPicPr>
          <p:cNvPr id="32" name="Google Shape;32;p6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6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 name="Google Shape;34;p63"/>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5" name="Google Shape;35;p63"/>
          <p:cNvSpPr/>
          <p:nvPr/>
        </p:nvSpPr>
        <p:spPr>
          <a:xfrm>
            <a:off x="2089150" y="569353"/>
            <a:ext cx="12077700"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262626"/>
              </a:buClr>
              <a:buSzPts val="2800"/>
              <a:buFont typeface="Open Sans"/>
              <a:buNone/>
            </a:pPr>
            <a:r>
              <a:rPr lang="en-US" sz="2800" b="1" i="0" u="none" strike="noStrike" cap="none">
                <a:solidFill>
                  <a:srgbClr val="262626"/>
                </a:solidFill>
                <a:latin typeface="Open Sans"/>
                <a:ea typeface="Open Sans"/>
                <a:cs typeface="Open Sans"/>
                <a:sym typeface="Open Sans"/>
              </a:rPr>
              <a:t>A Day in the Life of a Full Stack Developer</a:t>
            </a:r>
            <a:endParaRPr sz="1800" b="0" i="0" u="none" strike="noStrike" cap="none">
              <a:solidFill>
                <a:srgbClr val="262626"/>
              </a:solidFill>
              <a:latin typeface="Arial"/>
              <a:ea typeface="Arial"/>
              <a:cs typeface="Arial"/>
              <a:sym typeface="Arial"/>
            </a:endParaRPr>
          </a:p>
        </p:txBody>
      </p:sp>
      <p:pic>
        <p:nvPicPr>
          <p:cNvPr id="36" name="Google Shape;36;p63"/>
          <p:cNvPicPr preferRelativeResize="0"/>
          <p:nvPr/>
        </p:nvPicPr>
        <p:blipFill rotWithShape="1">
          <a:blip r:embed="rId4">
            <a:alphaModFix/>
          </a:blip>
          <a:srcRect/>
          <a:stretch/>
        </p:blipFill>
        <p:spPr>
          <a:xfrm>
            <a:off x="2958485" y="1000240"/>
            <a:ext cx="10332955" cy="36576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37"/>
        <p:cNvGrpSpPr/>
        <p:nvPr/>
      </p:nvGrpSpPr>
      <p:grpSpPr>
        <a:xfrm>
          <a:off x="0" y="0"/>
          <a:ext cx="0" cy="0"/>
          <a:chOff x="0" y="0"/>
          <a:chExt cx="0" cy="0"/>
        </a:xfrm>
      </p:grpSpPr>
      <p:pic>
        <p:nvPicPr>
          <p:cNvPr id="338" name="Google Shape;338;g849a137d57_0_406"/>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39" name="Google Shape;339;g849a137d57_0_406"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40" name="Google Shape;340;g849a137d57_0_406"/>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1" name="Google Shape;341;g849a137d57_0_406"/>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2" name="Google Shape;342;g849a137d57_0_406"/>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3" name="Google Shape;343;g849a137d57_0_406"/>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4" name="Google Shape;344;g849a137d57_0_406"/>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5" name="Google Shape;345;g849a137d57_0_406"/>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46" name="Google Shape;346;g849a137d57_0_406"/>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47" name="Google Shape;347;g849a137d57_0_406"/>
          <p:cNvSpPr txBox="1">
            <a:spLocks noGrp="1"/>
          </p:cNvSpPr>
          <p:nvPr>
            <p:ph type="body" idx="3"/>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8" name="Google Shape;348;g849a137d57_0_406"/>
          <p:cNvSpPr txBox="1">
            <a:spLocks noGrp="1"/>
          </p:cNvSpPr>
          <p:nvPr>
            <p:ph type="body" idx="4"/>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49" name="Google Shape;349;g849a137d57_0_406"/>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0" name="Google Shape;350;g849a137d57_0_406"/>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1" name="Google Shape;351;g849a137d57_0_406"/>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52" name="Google Shape;352;g849a137d57_0_406"/>
          <p:cNvSpPr txBox="1">
            <a:spLocks noGrp="1"/>
          </p:cNvSpPr>
          <p:nvPr>
            <p:ph type="body" idx="7"/>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53"/>
        <p:cNvGrpSpPr/>
        <p:nvPr/>
      </p:nvGrpSpPr>
      <p:grpSpPr>
        <a:xfrm>
          <a:off x="0" y="0"/>
          <a:ext cx="0" cy="0"/>
          <a:chOff x="0" y="0"/>
          <a:chExt cx="0" cy="0"/>
        </a:xfrm>
      </p:grpSpPr>
      <p:pic>
        <p:nvPicPr>
          <p:cNvPr id="354" name="Google Shape;354;g849a137d57_0_422"/>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55" name="Google Shape;355;g849a137d57_0_42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56" name="Google Shape;356;g849a137d57_0_422"/>
          <p:cNvSpPr txBox="1"/>
          <p:nvPr/>
        </p:nvSpPr>
        <p:spPr>
          <a:xfrm>
            <a:off x="1280469" y="73232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7" name="Google Shape;357;g849a137d57_0_422"/>
          <p:cNvSpPr txBox="1">
            <a:spLocks noGrp="1"/>
          </p:cNvSpPr>
          <p:nvPr>
            <p:ph type="body" idx="1"/>
          </p:nvPr>
        </p:nvSpPr>
        <p:spPr>
          <a:xfrm>
            <a:off x="1280469" y="1281797"/>
            <a:ext cx="1698900" cy="6741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200" b="1">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8" name="Google Shape;358;g849a137d57_0_422"/>
          <p:cNvSpPr txBox="1">
            <a:spLocks noGrp="1"/>
          </p:cNvSpPr>
          <p:nvPr>
            <p:ph type="body" idx="2"/>
          </p:nvPr>
        </p:nvSpPr>
        <p:spPr>
          <a:xfrm>
            <a:off x="3012031" y="571937"/>
            <a:ext cx="12323700" cy="1425000"/>
          </a:xfrm>
          <a:prstGeom prst="rect">
            <a:avLst/>
          </a:prstGeom>
          <a:noFill/>
          <a:ln>
            <a:noFill/>
          </a:ln>
        </p:spPr>
        <p:txBody>
          <a:bodyPr spcFirstLastPara="1" wrap="square" lIns="91425" tIns="45700" rIns="91425" bIns="45700" anchor="ctr" anchorCtr="0">
            <a:noAutofit/>
          </a:bodyPr>
          <a:lstStyle>
            <a:lvl1pPr marL="457200" lvl="0" indent="-406400" algn="l" rtl="0">
              <a:lnSpc>
                <a:spcPct val="90000"/>
              </a:lnSpc>
              <a:spcBef>
                <a:spcPts val="1000"/>
              </a:spcBef>
              <a:spcAft>
                <a:spcPts val="0"/>
              </a:spcAft>
              <a:buSzPts val="2800"/>
              <a:buChar char="•"/>
              <a:defRPr sz="22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59" name="Google Shape;359;g849a137d57_0_422"/>
          <p:cNvSpPr txBox="1">
            <a:spLocks noGrp="1"/>
          </p:cNvSpPr>
          <p:nvPr>
            <p:ph type="body" idx="3"/>
          </p:nvPr>
        </p:nvSpPr>
        <p:spPr>
          <a:xfrm>
            <a:off x="670033" y="7935120"/>
            <a:ext cx="15194400" cy="998700"/>
          </a:xfrm>
          <a:prstGeom prst="rect">
            <a:avLst/>
          </a:prstGeom>
          <a:noFill/>
          <a:ln>
            <a:noFill/>
          </a:ln>
        </p:spPr>
        <p:txBody>
          <a:bodyPr spcFirstLastPara="1" wrap="square" lIns="91425" tIns="45700" rIns="91425" bIns="45700" anchor="t" anchorCtr="0">
            <a:noAutofit/>
          </a:bodyPr>
          <a:lstStyle>
            <a:lvl1pPr marL="457200" lvl="0" indent="-406400" algn="l" rtl="0">
              <a:lnSpc>
                <a:spcPct val="90000"/>
              </a:lnSpc>
              <a:spcBef>
                <a:spcPts val="1000"/>
              </a:spcBef>
              <a:spcAft>
                <a:spcPts val="0"/>
              </a:spcAft>
              <a:buSzPts val="2800"/>
              <a:buChar char="•"/>
              <a:defRPr sz="2000" b="1">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0" name="Google Shape;360;g849a137d57_0_422"/>
          <p:cNvSpPr txBox="1"/>
          <p:nvPr/>
        </p:nvSpPr>
        <p:spPr>
          <a:xfrm>
            <a:off x="670034" y="7373503"/>
            <a:ext cx="274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61" name="Google Shape;361;g849a137d57_0_422"/>
          <p:cNvCxnSpPr/>
          <p:nvPr/>
        </p:nvCxnSpPr>
        <p:spPr>
          <a:xfrm>
            <a:off x="670034" y="7854368"/>
            <a:ext cx="15074400" cy="0"/>
          </a:xfrm>
          <a:prstGeom prst="straightConnector1">
            <a:avLst/>
          </a:prstGeom>
          <a:noFill/>
          <a:ln w="9525" cap="flat" cmpd="sng">
            <a:solidFill>
              <a:schemeClr val="dk1"/>
            </a:solidFill>
            <a:prstDash val="solid"/>
            <a:round/>
            <a:headEnd type="none" w="sm" len="sm"/>
            <a:tailEnd type="none" w="sm" len="sm"/>
          </a:ln>
        </p:spPr>
      </p:cxnSp>
      <p:sp>
        <p:nvSpPr>
          <p:cNvPr id="362" name="Google Shape;362;g849a137d57_0_422"/>
          <p:cNvSpPr txBox="1">
            <a:spLocks noGrp="1"/>
          </p:cNvSpPr>
          <p:nvPr>
            <p:ph type="body" idx="4"/>
          </p:nvPr>
        </p:nvSpPr>
        <p:spPr>
          <a:xfrm>
            <a:off x="3328590" y="7334926"/>
            <a:ext cx="9022200" cy="400200"/>
          </a:xfrm>
          <a:prstGeom prst="rect">
            <a:avLst/>
          </a:prstGeom>
          <a:noFill/>
          <a:ln>
            <a:noFill/>
          </a:ln>
        </p:spPr>
        <p:txBody>
          <a:bodyPr spcFirstLastPara="1" wrap="square" lIns="91425" tIns="0" rIns="91425" bIns="0" anchor="b" anchorCtr="0">
            <a:noAutofit/>
          </a:bodyPr>
          <a:lstStyle>
            <a:lvl1pPr marL="457200" lvl="0" indent="-406400" algn="l" rtl="0">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3" name="Google Shape;363;g849a137d57_0_422"/>
          <p:cNvSpPr txBox="1"/>
          <p:nvPr/>
        </p:nvSpPr>
        <p:spPr>
          <a:xfrm>
            <a:off x="1716761" y="283654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4" name="Google Shape;364;g849a137d57_0_422"/>
          <p:cNvSpPr txBox="1"/>
          <p:nvPr/>
        </p:nvSpPr>
        <p:spPr>
          <a:xfrm>
            <a:off x="1716761" y="365714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5" name="Google Shape;365;g849a137d57_0_422"/>
          <p:cNvSpPr txBox="1"/>
          <p:nvPr/>
        </p:nvSpPr>
        <p:spPr>
          <a:xfrm>
            <a:off x="1716761" y="4477753"/>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66" name="Google Shape;366;g849a137d57_0_422"/>
          <p:cNvSpPr txBox="1"/>
          <p:nvPr/>
        </p:nvSpPr>
        <p:spPr>
          <a:xfrm>
            <a:off x="1716761" y="5298358"/>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67" name="Google Shape;367;g849a137d57_0_422"/>
          <p:cNvSpPr txBox="1">
            <a:spLocks noGrp="1"/>
          </p:cNvSpPr>
          <p:nvPr>
            <p:ph type="body" idx="5"/>
          </p:nvPr>
        </p:nvSpPr>
        <p:spPr>
          <a:xfrm>
            <a:off x="2329744" y="278841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8" name="Google Shape;368;g849a137d57_0_42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69" name="Google Shape;369;g849a137d57_0_422"/>
          <p:cNvSpPr txBox="1">
            <a:spLocks noGrp="1"/>
          </p:cNvSpPr>
          <p:nvPr>
            <p:ph type="body" idx="7"/>
          </p:nvPr>
        </p:nvSpPr>
        <p:spPr>
          <a:xfrm>
            <a:off x="2329744" y="4429627"/>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0" name="Google Shape;370;g849a137d57_0_422"/>
          <p:cNvSpPr txBox="1">
            <a:spLocks noGrp="1"/>
          </p:cNvSpPr>
          <p:nvPr>
            <p:ph type="body" idx="8"/>
          </p:nvPr>
        </p:nvSpPr>
        <p:spPr>
          <a:xfrm>
            <a:off x="2329744" y="5250232"/>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1" name="Google Shape;371;g849a137d57_0_422"/>
          <p:cNvSpPr txBox="1"/>
          <p:nvPr/>
        </p:nvSpPr>
        <p:spPr>
          <a:xfrm>
            <a:off x="1716761" y="6167089"/>
            <a:ext cx="548700" cy="54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2" name="Google Shape;372;g849a137d57_0_422"/>
          <p:cNvSpPr txBox="1">
            <a:spLocks noGrp="1"/>
          </p:cNvSpPr>
          <p:nvPr>
            <p:ph type="body" idx="9"/>
          </p:nvPr>
        </p:nvSpPr>
        <p:spPr>
          <a:xfrm>
            <a:off x="2329744" y="6118963"/>
            <a:ext cx="11250600" cy="7017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0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373"/>
        <p:cNvGrpSpPr/>
        <p:nvPr/>
      </p:nvGrpSpPr>
      <p:grpSpPr>
        <a:xfrm>
          <a:off x="0" y="0"/>
          <a:ext cx="0" cy="0"/>
          <a:chOff x="0" y="0"/>
          <a:chExt cx="0" cy="0"/>
        </a:xfrm>
      </p:grpSpPr>
      <p:pic>
        <p:nvPicPr>
          <p:cNvPr id="374" name="Google Shape;374;g849a137d57_0_442" descr="A screenshot of a compute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75" name="Google Shape;375;g849a137d57_0_442"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pic>
        <p:nvPicPr>
          <p:cNvPr id="376" name="Google Shape;376;g849a137d57_0_442" descr="A close up of a logo&#10;&#10;Description automatically generated"/>
          <p:cNvPicPr preferRelativeResize="0"/>
          <p:nvPr/>
        </p:nvPicPr>
        <p:blipFill rotWithShape="1">
          <a:blip r:embed="rId4">
            <a:alphaModFix/>
          </a:blip>
          <a:srcRect/>
          <a:stretch/>
        </p:blipFill>
        <p:spPr>
          <a:xfrm>
            <a:off x="0" y="0"/>
            <a:ext cx="16256002" cy="9144001"/>
          </a:xfrm>
          <a:prstGeom prst="rect">
            <a:avLst/>
          </a:prstGeom>
          <a:noFill/>
          <a:ln>
            <a:noFill/>
          </a:ln>
        </p:spPr>
      </p:pic>
      <p:sp>
        <p:nvSpPr>
          <p:cNvPr id="377" name="Google Shape;377;g849a137d57_0_442"/>
          <p:cNvSpPr txBox="1">
            <a:spLocks noGrp="1"/>
          </p:cNvSpPr>
          <p:nvPr>
            <p:ph type="body" idx="1"/>
          </p:nvPr>
        </p:nvSpPr>
        <p:spPr>
          <a:xfrm>
            <a:off x="1902091" y="2363465"/>
            <a:ext cx="124518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78" name="Google Shape;378;g849a137d57_0_442"/>
          <p:cNvSpPr txBox="1">
            <a:spLocks noGrp="1"/>
          </p:cNvSpPr>
          <p:nvPr>
            <p:ph type="title"/>
          </p:nvPr>
        </p:nvSpPr>
        <p:spPr>
          <a:xfrm>
            <a:off x="812800" y="436395"/>
            <a:ext cx="10666200" cy="6651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9"/>
        <p:cNvGrpSpPr/>
        <p:nvPr/>
      </p:nvGrpSpPr>
      <p:grpSpPr>
        <a:xfrm>
          <a:off x="0" y="0"/>
          <a:ext cx="0" cy="0"/>
          <a:chOff x="0" y="0"/>
          <a:chExt cx="0" cy="0"/>
        </a:xfrm>
      </p:grpSpPr>
      <p:pic>
        <p:nvPicPr>
          <p:cNvPr id="380" name="Google Shape;380;g849a137d57_0_448"/>
          <p:cNvPicPr preferRelativeResize="0"/>
          <p:nvPr/>
        </p:nvPicPr>
        <p:blipFill rotWithShape="1">
          <a:blip r:embed="rId2">
            <a:alphaModFix/>
          </a:blip>
          <a:srcRect/>
          <a:stretch/>
        </p:blipFill>
        <p:spPr>
          <a:xfrm>
            <a:off x="0" y="0"/>
            <a:ext cx="16256002" cy="9143998"/>
          </a:xfrm>
          <a:prstGeom prst="rect">
            <a:avLst/>
          </a:prstGeom>
          <a:noFill/>
          <a:ln>
            <a:noFill/>
          </a:ln>
        </p:spPr>
      </p:pic>
      <p:pic>
        <p:nvPicPr>
          <p:cNvPr id="381" name="Google Shape;381;g849a137d57_0_448"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82" name="Google Shape;382;g849a137d57_0_448"/>
          <p:cNvSpPr/>
          <p:nvPr/>
        </p:nvSpPr>
        <p:spPr>
          <a:xfrm>
            <a:off x="4254500" y="1303972"/>
            <a:ext cx="108966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3" name="Google Shape;383;g849a137d57_0_448"/>
          <p:cNvSpPr txBox="1">
            <a:spLocks noGrp="1"/>
          </p:cNvSpPr>
          <p:nvPr>
            <p:ph type="title"/>
          </p:nvPr>
        </p:nvSpPr>
        <p:spPr>
          <a:xfrm>
            <a:off x="0" y="539514"/>
            <a:ext cx="16256100" cy="6651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rgbClr val="3F3F3F"/>
              </a:buClr>
              <a:buSzPts val="3200"/>
              <a:buFont typeface="Open Sans ExtraBold"/>
              <a:buNone/>
              <a:defRPr sz="28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84" name="Google Shape;384;g849a137d57_0_448"/>
          <p:cNvSpPr txBox="1">
            <a:spLocks noGrp="1"/>
          </p:cNvSpPr>
          <p:nvPr>
            <p:ph type="body" idx="1"/>
          </p:nvPr>
        </p:nvSpPr>
        <p:spPr>
          <a:xfrm>
            <a:off x="4699001" y="1770191"/>
            <a:ext cx="99567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385"/>
        <p:cNvGrpSpPr/>
        <p:nvPr/>
      </p:nvGrpSpPr>
      <p:grpSpPr>
        <a:xfrm>
          <a:off x="0" y="0"/>
          <a:ext cx="0" cy="0"/>
          <a:chOff x="0" y="0"/>
          <a:chExt cx="0" cy="0"/>
        </a:xfrm>
      </p:grpSpPr>
      <p:pic>
        <p:nvPicPr>
          <p:cNvPr id="386" name="Google Shape;386;g849a137d57_0_454" descr="A picture containing water, outdoor&#10;&#10;Description automatically generated"/>
          <p:cNvPicPr preferRelativeResize="0"/>
          <p:nvPr/>
        </p:nvPicPr>
        <p:blipFill rotWithShape="1">
          <a:blip r:embed="rId2">
            <a:alphaModFix/>
          </a:blip>
          <a:srcRect/>
          <a:stretch/>
        </p:blipFill>
        <p:spPr>
          <a:xfrm>
            <a:off x="0" y="0"/>
            <a:ext cx="16256002" cy="9144001"/>
          </a:xfrm>
          <a:prstGeom prst="rect">
            <a:avLst/>
          </a:prstGeom>
          <a:noFill/>
          <a:ln>
            <a:noFill/>
          </a:ln>
        </p:spPr>
      </p:pic>
      <p:pic>
        <p:nvPicPr>
          <p:cNvPr id="387" name="Google Shape;387;g849a137d57_0_454" descr="A close up of a logo&#10;&#10;Description automatically generated"/>
          <p:cNvPicPr preferRelativeResize="0"/>
          <p:nvPr/>
        </p:nvPicPr>
        <p:blipFill rotWithShape="1">
          <a:blip r:embed="rId3">
            <a:alphaModFix/>
          </a:blip>
          <a:srcRect/>
          <a:stretch/>
        </p:blipFill>
        <p:spPr>
          <a:xfrm>
            <a:off x="0" y="0"/>
            <a:ext cx="16256002" cy="9144001"/>
          </a:xfrm>
          <a:prstGeom prst="rect">
            <a:avLst/>
          </a:prstGeom>
          <a:noFill/>
          <a:ln>
            <a:noFill/>
          </a:ln>
        </p:spPr>
      </p:pic>
      <p:sp>
        <p:nvSpPr>
          <p:cNvPr id="388" name="Google Shape;388;g849a137d57_0_454"/>
          <p:cNvSpPr/>
          <p:nvPr/>
        </p:nvSpPr>
        <p:spPr>
          <a:xfrm>
            <a:off x="663026" y="1342072"/>
            <a:ext cx="9046500" cy="6875400"/>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endParaRPr sz="1400" b="0" i="0" u="none" strike="noStrike" cap="none">
              <a:solidFill>
                <a:schemeClr val="lt1"/>
              </a:solidFill>
              <a:latin typeface="Arial"/>
              <a:ea typeface="Arial"/>
              <a:cs typeface="Arial"/>
              <a:sym typeface="Arial"/>
            </a:endParaRPr>
          </a:p>
        </p:txBody>
      </p:sp>
      <p:sp>
        <p:nvSpPr>
          <p:cNvPr id="389" name="Google Shape;389;g849a137d57_0_454"/>
          <p:cNvSpPr txBox="1">
            <a:spLocks noGrp="1"/>
          </p:cNvSpPr>
          <p:nvPr>
            <p:ph type="body" idx="1"/>
          </p:nvPr>
        </p:nvSpPr>
        <p:spPr>
          <a:xfrm>
            <a:off x="1120875" y="1808291"/>
            <a:ext cx="8092500" cy="5527500"/>
          </a:xfrm>
          <a:prstGeom prst="rect">
            <a:avLst/>
          </a:prstGeom>
          <a:noFill/>
          <a:ln>
            <a:noFill/>
          </a:ln>
        </p:spPr>
        <p:txBody>
          <a:bodyPr spcFirstLastPara="1" wrap="square" lIns="91425" tIns="0" rIns="91425" bIns="0" anchor="t" anchorCtr="0">
            <a:noAutofit/>
          </a:bodyPr>
          <a:lstStyle>
            <a:lvl1pPr marL="457200" lvl="0" indent="-406400" algn="l" rtl="0">
              <a:lnSpc>
                <a:spcPct val="90000"/>
              </a:lnSpc>
              <a:spcBef>
                <a:spcPts val="1000"/>
              </a:spcBef>
              <a:spcAft>
                <a:spcPts val="0"/>
              </a:spcAft>
              <a:buSzPts val="2800"/>
              <a:buChar char="•"/>
              <a:defRPr sz="2200">
                <a:solidFill>
                  <a:schemeClr val="lt1"/>
                </a:solidFill>
                <a:latin typeface="Open Sans"/>
                <a:ea typeface="Open Sans"/>
                <a:cs typeface="Open Sans"/>
                <a:sym typeface="Open Sans"/>
              </a:defRPr>
            </a:lvl1pPr>
            <a:lvl2pPr marL="914400" lvl="1" indent="-381000" algn="l" rtl="0">
              <a:lnSpc>
                <a:spcPct val="90000"/>
              </a:lnSpc>
              <a:spcBef>
                <a:spcPts val="500"/>
              </a:spcBef>
              <a:spcAft>
                <a:spcPts val="0"/>
              </a:spcAft>
              <a:buSzPts val="2400"/>
              <a:buChar char="•"/>
              <a:defRPr/>
            </a:lvl2pPr>
            <a:lvl3pPr marL="1371600" lvl="2" indent="-355600" algn="l" rtl="0">
              <a:lnSpc>
                <a:spcPct val="90000"/>
              </a:lnSpc>
              <a:spcBef>
                <a:spcPts val="500"/>
              </a:spcBef>
              <a:spcAft>
                <a:spcPts val="0"/>
              </a:spcAft>
              <a:buSzPts val="2000"/>
              <a:buChar char="•"/>
              <a:defRPr/>
            </a:lvl3pPr>
            <a:lvl4pPr marL="1828800" lvl="3" indent="-342900" algn="l" rtl="0">
              <a:lnSpc>
                <a:spcPct val="90000"/>
              </a:lnSpc>
              <a:spcBef>
                <a:spcPts val="500"/>
              </a:spcBef>
              <a:spcAft>
                <a:spcPts val="0"/>
              </a:spcAft>
              <a:buSzPts val="1800"/>
              <a:buChar char="•"/>
              <a:defRPr/>
            </a:lvl4pPr>
            <a:lvl5pPr marL="2286000" lvl="4" indent="-342900" algn="l" rtl="0">
              <a:lnSpc>
                <a:spcPct val="90000"/>
              </a:lnSpc>
              <a:spcBef>
                <a:spcPts val="500"/>
              </a:spcBef>
              <a:spcAft>
                <a:spcPts val="0"/>
              </a:spcAft>
              <a:buSzPts val="1800"/>
              <a:buChar char="•"/>
              <a:defRPr/>
            </a:lvl5pPr>
            <a:lvl6pPr marL="2743200" lvl="5" indent="-342900" algn="l" rtl="0">
              <a:lnSpc>
                <a:spcPct val="90000"/>
              </a:lnSpc>
              <a:spcBef>
                <a:spcPts val="500"/>
              </a:spcBef>
              <a:spcAft>
                <a:spcPts val="0"/>
              </a:spcAft>
              <a:buSzPts val="1800"/>
              <a:buChar char="•"/>
              <a:defRPr/>
            </a:lvl6pPr>
            <a:lvl7pPr marL="3200400" lvl="6" indent="-342900" algn="l" rtl="0">
              <a:lnSpc>
                <a:spcPct val="90000"/>
              </a:lnSpc>
              <a:spcBef>
                <a:spcPts val="500"/>
              </a:spcBef>
              <a:spcAft>
                <a:spcPts val="0"/>
              </a:spcAft>
              <a:buSzPts val="1800"/>
              <a:buChar char="•"/>
              <a:defRPr/>
            </a:lvl7pPr>
            <a:lvl8pPr marL="3657600" lvl="7" indent="-342900" algn="l" rtl="0">
              <a:lnSpc>
                <a:spcPct val="90000"/>
              </a:lnSpc>
              <a:spcBef>
                <a:spcPts val="500"/>
              </a:spcBef>
              <a:spcAft>
                <a:spcPts val="0"/>
              </a:spcAft>
              <a:buSzPts val="1800"/>
              <a:buChar char="•"/>
              <a:defRPr/>
            </a:lvl8pPr>
            <a:lvl9pPr marL="4114800" lvl="8" indent="-342900" algn="l" rtl="0">
              <a:lnSpc>
                <a:spcPct val="90000"/>
              </a:lnSpc>
              <a:spcBef>
                <a:spcPts val="500"/>
              </a:spcBef>
              <a:spcAft>
                <a:spcPts val="0"/>
              </a:spcAft>
              <a:buSzPts val="1800"/>
              <a:buChar char="•"/>
              <a:defRPr/>
            </a:lvl9pPr>
          </a:lstStyle>
          <a:p>
            <a:endParaRPr/>
          </a:p>
        </p:txBody>
      </p:sp>
      <p:sp>
        <p:nvSpPr>
          <p:cNvPr id="390" name="Google Shape;390;g849a137d57_0_454"/>
          <p:cNvSpPr/>
          <p:nvPr/>
        </p:nvSpPr>
        <p:spPr>
          <a:xfrm>
            <a:off x="2464058" y="762715"/>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chemeClr val="lt1"/>
              </a:buClr>
              <a:buSzPts val="2800"/>
              <a:buFont typeface="Open Sans"/>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37"/>
        <p:cNvGrpSpPr/>
        <p:nvPr/>
      </p:nvGrpSpPr>
      <p:grpSpPr>
        <a:xfrm>
          <a:off x="0" y="0"/>
          <a:ext cx="0" cy="0"/>
          <a:chOff x="0" y="0"/>
          <a:chExt cx="0" cy="0"/>
        </a:xfrm>
      </p:grpSpPr>
      <p:pic>
        <p:nvPicPr>
          <p:cNvPr id="38" name="Google Shape;38;p64"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6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64"/>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Arial"/>
              <a:ea typeface="Arial"/>
              <a:cs typeface="Arial"/>
              <a:sym typeface="Arial"/>
            </a:endParaRPr>
          </a:p>
        </p:txBody>
      </p:sp>
      <p:sp>
        <p:nvSpPr>
          <p:cNvPr id="41" name="Google Shape;41;p64"/>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2" name="Google Shape;42;p64"/>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3" name="Google Shape;43;p64"/>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4" name="Google Shape;44;p64"/>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5" name="Google Shape;45;p64"/>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46"/>
        <p:cNvGrpSpPr/>
        <p:nvPr/>
      </p:nvGrpSpPr>
      <p:grpSpPr>
        <a:xfrm>
          <a:off x="0" y="0"/>
          <a:ext cx="0" cy="0"/>
          <a:chOff x="0" y="0"/>
          <a:chExt cx="0" cy="0"/>
        </a:xfrm>
      </p:grpSpPr>
      <p:pic>
        <p:nvPicPr>
          <p:cNvPr id="47" name="Google Shape;47;p65" descr="A picture containing water, outdoo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6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9" name="Google Shape;49;p6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0" name="Google Shape;50;p6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51"/>
        <p:cNvGrpSpPr/>
        <p:nvPr/>
      </p:nvGrpSpPr>
      <p:grpSpPr>
        <a:xfrm>
          <a:off x="0" y="0"/>
          <a:ext cx="0" cy="0"/>
          <a:chOff x="0" y="0"/>
          <a:chExt cx="0" cy="0"/>
        </a:xfrm>
      </p:grpSpPr>
      <p:pic>
        <p:nvPicPr>
          <p:cNvPr id="52" name="Google Shape;52;p66" descr="A close up of a logo&#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6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55"/>
        <p:cNvGrpSpPr/>
        <p:nvPr/>
      </p:nvGrpSpPr>
      <p:grpSpPr>
        <a:xfrm>
          <a:off x="0" y="0"/>
          <a:ext cx="0" cy="0"/>
          <a:chOff x="0" y="0"/>
          <a:chExt cx="0" cy="0"/>
        </a:xfrm>
      </p:grpSpPr>
      <p:pic>
        <p:nvPicPr>
          <p:cNvPr id="56" name="Google Shape;56;p67" descr="A screenshot of a computer&#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6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8" name="Google Shape;58;p6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9" name="Google Shape;59;p6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61"/>
        <p:cNvGrpSpPr/>
        <p:nvPr/>
      </p:nvGrpSpPr>
      <p:grpSpPr>
        <a:xfrm>
          <a:off x="0" y="0"/>
          <a:ext cx="0" cy="0"/>
          <a:chOff x="0" y="0"/>
          <a:chExt cx="0" cy="0"/>
        </a:xfrm>
      </p:grpSpPr>
      <p:pic>
        <p:nvPicPr>
          <p:cNvPr id="62" name="Google Shape;62;p68"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3" name="Google Shape;63;p6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64" name="Google Shape;64;p68"/>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5" name="Google Shape;65;p68"/>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Arial"/>
              <a:ea typeface="Arial"/>
              <a:cs typeface="Arial"/>
              <a:sym typeface="Arial"/>
            </a:endParaRPr>
          </a:p>
        </p:txBody>
      </p:sp>
      <p:sp>
        <p:nvSpPr>
          <p:cNvPr id="66" name="Google Shape;66;p68"/>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68"/>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68"/>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68"/>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9"/>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9"/>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9"/>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9"/>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9"/>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g849a137d57_0_269"/>
          <p:cNvSpPr txBox="1">
            <a:spLocks noGrp="1"/>
          </p:cNvSpPr>
          <p:nvPr>
            <p:ph type="title"/>
          </p:nvPr>
        </p:nvSpPr>
        <p:spPr>
          <a:xfrm>
            <a:off x="1117600" y="487363"/>
            <a:ext cx="14020800" cy="1767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2" name="Google Shape;202;g849a137d57_0_269"/>
          <p:cNvSpPr txBox="1">
            <a:spLocks noGrp="1"/>
          </p:cNvSpPr>
          <p:nvPr>
            <p:ph type="body" idx="1"/>
          </p:nvPr>
        </p:nvSpPr>
        <p:spPr>
          <a:xfrm>
            <a:off x="1117600" y="2433638"/>
            <a:ext cx="14020800" cy="5802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3" name="Google Shape;203;g849a137d57_0_269"/>
          <p:cNvSpPr txBox="1">
            <a:spLocks noGrp="1"/>
          </p:cNvSpPr>
          <p:nvPr>
            <p:ph type="dt" idx="10"/>
          </p:nvPr>
        </p:nvSpPr>
        <p:spPr>
          <a:xfrm>
            <a:off x="1117600" y="8475663"/>
            <a:ext cx="3657600" cy="4857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4" name="Google Shape;204;g849a137d57_0_269"/>
          <p:cNvSpPr txBox="1">
            <a:spLocks noGrp="1"/>
          </p:cNvSpPr>
          <p:nvPr>
            <p:ph type="ftr" idx="11"/>
          </p:nvPr>
        </p:nvSpPr>
        <p:spPr>
          <a:xfrm>
            <a:off x="5384800" y="8475663"/>
            <a:ext cx="5486400" cy="4857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5" name="Google Shape;205;g849a137d57_0_269"/>
          <p:cNvSpPr txBox="1">
            <a:spLocks noGrp="1"/>
          </p:cNvSpPr>
          <p:nvPr>
            <p:ph type="sldNum" idx="12"/>
          </p:nvPr>
        </p:nvSpPr>
        <p:spPr>
          <a:xfrm>
            <a:off x="11480800" y="8475663"/>
            <a:ext cx="3657600" cy="4857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
          <p:cNvSpPr txBox="1">
            <a:spLocks noGrp="1"/>
          </p:cNvSpPr>
          <p:nvPr>
            <p:ph type="body" idx="1"/>
          </p:nvPr>
        </p:nvSpPr>
        <p:spPr>
          <a:xfrm>
            <a:off x="3075048" y="4114800"/>
            <a:ext cx="6960049"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Data Structures: Arrays and Lists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Arrays</a:t>
            </a:r>
            <a:endParaRPr/>
          </a:p>
        </p:txBody>
      </p:sp>
      <p:sp>
        <p:nvSpPr>
          <p:cNvPr id="488" name="Google Shape;488;p9"/>
          <p:cNvSpPr/>
          <p:nvPr/>
        </p:nvSpPr>
        <p:spPr>
          <a:xfrm>
            <a:off x="2235834" y="1439334"/>
            <a:ext cx="11784330" cy="1130691"/>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An array is a collection of elements of the same data type stored at contiguous memory locations. It is index-based. The first element refers to index 0. </a:t>
            </a:r>
            <a:endParaRPr sz="1400" b="0" i="0" u="none" strike="noStrike" cap="none">
              <a:solidFill>
                <a:srgbClr val="3F3F3F"/>
              </a:solidFill>
              <a:latin typeface="Arial"/>
              <a:ea typeface="Arial"/>
              <a:cs typeface="Arial"/>
              <a:sym typeface="Arial"/>
            </a:endParaRPr>
          </a:p>
        </p:txBody>
      </p:sp>
      <p:sp>
        <p:nvSpPr>
          <p:cNvPr id="489" name="Google Shape;489;p9"/>
          <p:cNvSpPr/>
          <p:nvPr/>
        </p:nvSpPr>
        <p:spPr>
          <a:xfrm>
            <a:off x="1554546" y="3707356"/>
            <a:ext cx="5497476" cy="150495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single-dimensional arrays, elements are stored in rows only.</a:t>
            </a:r>
            <a:endParaRPr sz="1400" b="0" i="0" u="none" strike="noStrike" cap="none">
              <a:solidFill>
                <a:srgbClr val="3F3F3F"/>
              </a:solidFill>
              <a:latin typeface="Arial"/>
              <a:ea typeface="Arial"/>
              <a:cs typeface="Arial"/>
              <a:sym typeface="Arial"/>
            </a:endParaRPr>
          </a:p>
        </p:txBody>
      </p:sp>
      <p:sp>
        <p:nvSpPr>
          <p:cNvPr id="490" name="Google Shape;490;p9"/>
          <p:cNvSpPr/>
          <p:nvPr/>
        </p:nvSpPr>
        <p:spPr>
          <a:xfrm>
            <a:off x="8927522" y="3707356"/>
            <a:ext cx="6047224" cy="150495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 multidimensional arrays, elements are stored in the form of rows and columns.</a:t>
            </a:r>
            <a:endParaRPr sz="1400" b="0" i="0" u="none" strike="noStrike" cap="none">
              <a:solidFill>
                <a:srgbClr val="3F3F3F"/>
              </a:solidFill>
              <a:latin typeface="Arial"/>
              <a:ea typeface="Arial"/>
              <a:cs typeface="Arial"/>
              <a:sym typeface="Arial"/>
            </a:endParaRPr>
          </a:p>
        </p:txBody>
      </p:sp>
      <p:sp>
        <p:nvSpPr>
          <p:cNvPr id="491" name="Google Shape;491;p9"/>
          <p:cNvSpPr/>
          <p:nvPr/>
        </p:nvSpPr>
        <p:spPr>
          <a:xfrm>
            <a:off x="2182467" y="2929943"/>
            <a:ext cx="4244796" cy="70582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Single-dimensional Arrays</a:t>
            </a:r>
            <a:endParaRPr sz="2200" b="0" i="0" u="none" strike="noStrike" cap="none">
              <a:solidFill>
                <a:schemeClr val="lt1"/>
              </a:solidFill>
              <a:latin typeface="Open Sans"/>
              <a:ea typeface="Open Sans"/>
              <a:cs typeface="Open Sans"/>
              <a:sym typeface="Open Sans"/>
            </a:endParaRPr>
          </a:p>
        </p:txBody>
      </p:sp>
      <p:sp>
        <p:nvSpPr>
          <p:cNvPr id="492" name="Google Shape;492;p9"/>
          <p:cNvSpPr/>
          <p:nvPr/>
        </p:nvSpPr>
        <p:spPr>
          <a:xfrm>
            <a:off x="9828736" y="2929942"/>
            <a:ext cx="4244796" cy="705829"/>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Multidimensional Arrays</a:t>
            </a:r>
            <a:endParaRPr sz="2200" b="0" i="0" u="none" strike="noStrike" cap="none">
              <a:solidFill>
                <a:schemeClr val="lt1"/>
              </a:solidFill>
              <a:latin typeface="Open Sans"/>
              <a:ea typeface="Open Sans"/>
              <a:cs typeface="Open Sans"/>
              <a:sym typeface="Open Sans"/>
            </a:endParaRPr>
          </a:p>
        </p:txBody>
      </p:sp>
      <p:sp>
        <p:nvSpPr>
          <p:cNvPr id="493" name="Google Shape;493;p9"/>
          <p:cNvSpPr/>
          <p:nvPr/>
        </p:nvSpPr>
        <p:spPr>
          <a:xfrm>
            <a:off x="2985442" y="5266108"/>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494" name="Google Shape;494;p9"/>
          <p:cNvSpPr/>
          <p:nvPr/>
        </p:nvSpPr>
        <p:spPr>
          <a:xfrm>
            <a:off x="10569359" y="5266108"/>
            <a:ext cx="2635684" cy="70582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Example:</a:t>
            </a:r>
            <a:endParaRPr sz="2200" b="0" i="0" u="none" strike="noStrike" cap="none">
              <a:solidFill>
                <a:schemeClr val="lt1"/>
              </a:solidFill>
              <a:latin typeface="Open Sans"/>
              <a:ea typeface="Open Sans"/>
              <a:cs typeface="Open Sans"/>
              <a:sym typeface="Open Sans"/>
            </a:endParaRPr>
          </a:p>
        </p:txBody>
      </p:sp>
      <p:sp>
        <p:nvSpPr>
          <p:cNvPr id="495" name="Google Shape;495;p9"/>
          <p:cNvSpPr/>
          <p:nvPr/>
        </p:nvSpPr>
        <p:spPr>
          <a:xfrm>
            <a:off x="2892747" y="6043521"/>
            <a:ext cx="2821075"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 a= new int[5];</a:t>
            </a:r>
            <a:endParaRPr sz="1400" b="0" i="0" u="none" strike="noStrike" cap="none">
              <a:solidFill>
                <a:srgbClr val="000000"/>
              </a:solidFill>
              <a:latin typeface="Arial"/>
              <a:ea typeface="Arial"/>
              <a:cs typeface="Arial"/>
              <a:sym typeface="Arial"/>
            </a:endParaRPr>
          </a:p>
        </p:txBody>
      </p:sp>
      <p:sp>
        <p:nvSpPr>
          <p:cNvPr id="496" name="Google Shape;496;p9"/>
          <p:cNvSpPr/>
          <p:nvPr/>
        </p:nvSpPr>
        <p:spPr>
          <a:xfrm>
            <a:off x="10009776" y="6075431"/>
            <a:ext cx="3754850" cy="63824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int s [ ] [ ]=new int [3] [3]  </a:t>
            </a:r>
            <a:endParaRPr sz="1400" b="0" i="0" u="none" strike="noStrike" cap="none">
              <a:solidFill>
                <a:srgbClr val="000000"/>
              </a:solidFill>
              <a:latin typeface="Arial"/>
              <a:ea typeface="Arial"/>
              <a:cs typeface="Arial"/>
              <a:sym typeface="Arial"/>
            </a:endParaRPr>
          </a:p>
        </p:txBody>
      </p:sp>
      <p:grpSp>
        <p:nvGrpSpPr>
          <p:cNvPr id="497" name="Google Shape;497;p9"/>
          <p:cNvGrpSpPr/>
          <p:nvPr/>
        </p:nvGrpSpPr>
        <p:grpSpPr>
          <a:xfrm>
            <a:off x="1554551" y="7217617"/>
            <a:ext cx="5497471" cy="723346"/>
            <a:chOff x="1554551" y="7217617"/>
            <a:chExt cx="5497471" cy="723346"/>
          </a:xfrm>
        </p:grpSpPr>
        <p:grpSp>
          <p:nvGrpSpPr>
            <p:cNvPr id="498" name="Google Shape;498;p9"/>
            <p:cNvGrpSpPr/>
            <p:nvPr/>
          </p:nvGrpSpPr>
          <p:grpSpPr>
            <a:xfrm>
              <a:off x="1554551" y="7224730"/>
              <a:ext cx="5497471" cy="704152"/>
              <a:chOff x="1276521" y="7223689"/>
              <a:chExt cx="5497471" cy="704152"/>
            </a:xfrm>
          </p:grpSpPr>
          <p:sp>
            <p:nvSpPr>
              <p:cNvPr id="499" name="Google Shape;499;p9"/>
              <p:cNvSpPr/>
              <p:nvPr/>
            </p:nvSpPr>
            <p:spPr>
              <a:xfrm>
                <a:off x="1276521" y="7225771"/>
                <a:ext cx="5497471" cy="699988"/>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F3F3F"/>
                  </a:solidFill>
                  <a:latin typeface="Arial"/>
                  <a:ea typeface="Arial"/>
                  <a:cs typeface="Arial"/>
                  <a:sym typeface="Arial"/>
                </a:endParaRPr>
              </a:p>
            </p:txBody>
          </p:sp>
          <p:cxnSp>
            <p:nvCxnSpPr>
              <p:cNvPr id="500" name="Google Shape;500;p9"/>
              <p:cNvCxnSpPr/>
              <p:nvPr/>
            </p:nvCxnSpPr>
            <p:spPr>
              <a:xfrm>
                <a:off x="3563982"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501" name="Google Shape;501;p9"/>
              <p:cNvCxnSpPr/>
              <p:nvPr/>
            </p:nvCxnSpPr>
            <p:spPr>
              <a:xfrm>
                <a:off x="2373550" y="7225771"/>
                <a:ext cx="0" cy="702070"/>
              </a:xfrm>
              <a:prstGeom prst="straightConnector1">
                <a:avLst/>
              </a:prstGeom>
              <a:noFill/>
              <a:ln w="9525" cap="flat" cmpd="sng">
                <a:solidFill>
                  <a:schemeClr val="dk1"/>
                </a:solidFill>
                <a:prstDash val="solid"/>
                <a:round/>
                <a:headEnd type="none" w="sm" len="sm"/>
                <a:tailEnd type="none" w="sm" len="sm"/>
              </a:ln>
            </p:spPr>
          </p:cxnSp>
          <p:cxnSp>
            <p:nvCxnSpPr>
              <p:cNvPr id="502" name="Google Shape;502;p9"/>
              <p:cNvCxnSpPr/>
              <p:nvPr/>
            </p:nvCxnSpPr>
            <p:spPr>
              <a:xfrm>
                <a:off x="4630366" y="7223689"/>
                <a:ext cx="0" cy="702070"/>
              </a:xfrm>
              <a:prstGeom prst="straightConnector1">
                <a:avLst/>
              </a:prstGeom>
              <a:noFill/>
              <a:ln w="9525" cap="flat" cmpd="sng">
                <a:solidFill>
                  <a:schemeClr val="dk1"/>
                </a:solidFill>
                <a:prstDash val="solid"/>
                <a:round/>
                <a:headEnd type="none" w="sm" len="sm"/>
                <a:tailEnd type="none" w="sm" len="sm"/>
              </a:ln>
            </p:spPr>
          </p:cxnSp>
          <p:cxnSp>
            <p:nvCxnSpPr>
              <p:cNvPr id="503" name="Google Shape;503;p9"/>
              <p:cNvCxnSpPr/>
              <p:nvPr/>
            </p:nvCxnSpPr>
            <p:spPr>
              <a:xfrm>
                <a:off x="5713822" y="7223689"/>
                <a:ext cx="0" cy="702070"/>
              </a:xfrm>
              <a:prstGeom prst="straightConnector1">
                <a:avLst/>
              </a:prstGeom>
              <a:noFill/>
              <a:ln w="9525" cap="flat" cmpd="sng">
                <a:solidFill>
                  <a:schemeClr val="dk1"/>
                </a:solidFill>
                <a:prstDash val="solid"/>
                <a:round/>
                <a:headEnd type="none" w="sm" len="sm"/>
                <a:tailEnd type="none" w="sm" len="sm"/>
              </a:ln>
            </p:spPr>
          </p:cxnSp>
        </p:grpSp>
        <p:sp>
          <p:nvSpPr>
            <p:cNvPr id="504" name="Google Shape;504;p9"/>
            <p:cNvSpPr/>
            <p:nvPr/>
          </p:nvSpPr>
          <p:spPr>
            <a:xfrm>
              <a:off x="1718008"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a[0]</a:t>
              </a:r>
              <a:endParaRPr sz="2200" b="0" i="0" u="none" strike="noStrike" cap="none">
                <a:solidFill>
                  <a:srgbClr val="3F3F3F"/>
                </a:solidFill>
                <a:latin typeface="Open Sans"/>
                <a:ea typeface="Open Sans"/>
                <a:cs typeface="Open Sans"/>
                <a:sym typeface="Open Sans"/>
              </a:endParaRPr>
            </a:p>
          </p:txBody>
        </p:sp>
        <p:sp>
          <p:nvSpPr>
            <p:cNvPr id="505" name="Google Shape;505;p9"/>
            <p:cNvSpPr/>
            <p:nvPr/>
          </p:nvSpPr>
          <p:spPr>
            <a:xfrm>
              <a:off x="2824510" y="7224730"/>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a[1]</a:t>
              </a:r>
              <a:endParaRPr sz="2200" b="0" i="0" u="none" strike="noStrike" cap="none">
                <a:solidFill>
                  <a:srgbClr val="3F3F3F"/>
                </a:solidFill>
                <a:latin typeface="Open Sans"/>
                <a:ea typeface="Open Sans"/>
                <a:cs typeface="Open Sans"/>
                <a:sym typeface="Open Sans"/>
              </a:endParaRPr>
            </a:p>
          </p:txBody>
        </p:sp>
        <p:sp>
          <p:nvSpPr>
            <p:cNvPr id="506" name="Google Shape;506;p9"/>
            <p:cNvSpPr/>
            <p:nvPr/>
          </p:nvSpPr>
          <p:spPr>
            <a:xfrm>
              <a:off x="3931012"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a[2]</a:t>
              </a:r>
              <a:endParaRPr sz="2200" b="0" i="0" u="none" strike="noStrike" cap="none">
                <a:solidFill>
                  <a:srgbClr val="3F3F3F"/>
                </a:solidFill>
                <a:latin typeface="Open Sans"/>
                <a:ea typeface="Open Sans"/>
                <a:cs typeface="Open Sans"/>
                <a:sym typeface="Open Sans"/>
              </a:endParaRPr>
            </a:p>
          </p:txBody>
        </p:sp>
        <p:sp>
          <p:nvSpPr>
            <p:cNvPr id="507" name="Google Shape;507;p9"/>
            <p:cNvSpPr/>
            <p:nvPr/>
          </p:nvSpPr>
          <p:spPr>
            <a:xfrm>
              <a:off x="5079349" y="7217617"/>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a[3]</a:t>
              </a:r>
              <a:endParaRPr sz="2200" b="0" i="0" u="none" strike="noStrike" cap="none">
                <a:solidFill>
                  <a:srgbClr val="3F3F3F"/>
                </a:solidFill>
                <a:latin typeface="Open Sans"/>
                <a:ea typeface="Open Sans"/>
                <a:cs typeface="Open Sans"/>
                <a:sym typeface="Open Sans"/>
              </a:endParaRPr>
            </a:p>
          </p:txBody>
        </p:sp>
        <p:sp>
          <p:nvSpPr>
            <p:cNvPr id="508" name="Google Shape;508;p9"/>
            <p:cNvSpPr/>
            <p:nvPr/>
          </p:nvSpPr>
          <p:spPr>
            <a:xfrm>
              <a:off x="6092581" y="7238893"/>
              <a:ext cx="749029" cy="70207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a[4]</a:t>
              </a:r>
              <a:endParaRPr sz="2200" b="0" i="0" u="none" strike="noStrike" cap="none">
                <a:solidFill>
                  <a:srgbClr val="3F3F3F"/>
                </a:solidFill>
                <a:latin typeface="Open Sans"/>
                <a:ea typeface="Open Sans"/>
                <a:cs typeface="Open Sans"/>
                <a:sym typeface="Open Sans"/>
              </a:endParaRPr>
            </a:p>
          </p:txBody>
        </p:sp>
      </p:grpSp>
      <p:graphicFrame>
        <p:nvGraphicFramePr>
          <p:cNvPr id="509" name="Google Shape;509;p9"/>
          <p:cNvGraphicFramePr/>
          <p:nvPr/>
        </p:nvGraphicFramePr>
        <p:xfrm>
          <a:off x="9772144" y="6895578"/>
          <a:ext cx="4178250" cy="1346175"/>
        </p:xfrm>
        <a:graphic>
          <a:graphicData uri="http://schemas.openxmlformats.org/drawingml/2006/table">
            <a:tbl>
              <a:tblPr firstRow="1" bandRow="1">
                <a:noFill/>
                <a:tableStyleId>{8510B1F4-3676-4354-810C-057AF6503053}</a:tableStyleId>
              </a:tblPr>
              <a:tblGrid>
                <a:gridCol w="1392750"/>
                <a:gridCol w="1392750"/>
                <a:gridCol w="1392750"/>
              </a:tblGrid>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S[0][2]</a:t>
                      </a:r>
                      <a:endParaRPr sz="2200" b="0" u="none" strike="noStrike" cap="none">
                        <a:solidFill>
                          <a:srgbClr val="3F3F3F"/>
                        </a:solidFill>
                        <a:latin typeface="Open Sans"/>
                        <a:ea typeface="Open Sans"/>
                        <a:cs typeface="Open Sans"/>
                        <a:sym typeface="Open Sans"/>
                      </a:endParaRPr>
                    </a:p>
                  </a:txBody>
                  <a:tcPr marL="35250" marR="35250" marT="55325" marB="55325"/>
                </a:tc>
              </a:tr>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S[1][1]</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S[1][2]</a:t>
                      </a:r>
                      <a:endParaRPr sz="2200" b="0" u="none" strike="noStrike" cap="none">
                        <a:solidFill>
                          <a:srgbClr val="3F3F3F"/>
                        </a:solidFill>
                        <a:latin typeface="Open Sans"/>
                        <a:ea typeface="Open Sans"/>
                        <a:cs typeface="Open Sans"/>
                        <a:sym typeface="Open Sans"/>
                      </a:endParaRPr>
                    </a:p>
                  </a:txBody>
                  <a:tcPr marL="35250" marR="35250" marT="55325" marB="55325"/>
                </a:tc>
              </a:tr>
              <a:tr h="448725">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S[2][0]</a:t>
                      </a:r>
                      <a:endParaRPr sz="2200" b="0" u="none" strike="noStrike" cap="none">
                        <a:solidFill>
                          <a:srgbClr val="3F3F3F"/>
                        </a:solidFill>
                        <a:latin typeface="Open Sans"/>
                        <a:ea typeface="Open Sans"/>
                        <a:cs typeface="Open Sans"/>
                        <a:sym typeface="Open Sans"/>
                      </a:endParaRPr>
                    </a:p>
                  </a:txBody>
                  <a:tcPr marL="35250" marR="35250"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b="0" u="none" strike="noStrike" cap="none">
                          <a:solidFill>
                            <a:srgbClr val="3F3F3F"/>
                          </a:solidFill>
                          <a:latin typeface="Open Sans"/>
                          <a:ea typeface="Open Sans"/>
                          <a:cs typeface="Open Sans"/>
                          <a:sym typeface="Open Sans"/>
                        </a:rPr>
                        <a:t>S[2][2]</a:t>
                      </a:r>
                      <a:endParaRPr sz="2200" b="0" u="none" strike="noStrike" cap="none">
                        <a:solidFill>
                          <a:srgbClr val="3F3F3F"/>
                        </a:solidFill>
                        <a:latin typeface="Open Sans"/>
                        <a:ea typeface="Open Sans"/>
                        <a:cs typeface="Open Sans"/>
                        <a:sym typeface="Open Sans"/>
                      </a:endParaRPr>
                    </a:p>
                  </a:txBody>
                  <a:tcPr marL="35250" marR="35250" marT="55325" marB="55325"/>
                </a:tc>
              </a:tr>
            </a:tbl>
          </a:graphicData>
        </a:graphic>
      </p:graphicFrame>
      <p:pic>
        <p:nvPicPr>
          <p:cNvPr id="510" name="Google Shape;510;p9"/>
          <p:cNvPicPr preferRelativeResize="0"/>
          <p:nvPr/>
        </p:nvPicPr>
        <p:blipFill rotWithShape="1">
          <a:blip r:embed="rId3">
            <a:alphaModFix/>
          </a:blip>
          <a:srcRect/>
          <a:stretch/>
        </p:blipFill>
        <p:spPr>
          <a:xfrm>
            <a:off x="6864411" y="603159"/>
            <a:ext cx="2532785"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Array Rotation</a:t>
            </a:r>
            <a:endParaRPr/>
          </a:p>
        </p:txBody>
      </p:sp>
      <p:sp>
        <p:nvSpPr>
          <p:cNvPr id="517" name="Google Shape;517;p10"/>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array rotation.</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518" name="Google Shape;518;p10"/>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25" name="Google Shape;525;p11"/>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array rotation:</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array rotation</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526" name="Google Shape;526;p11"/>
          <p:cNvPicPr preferRelativeResize="0"/>
          <p:nvPr/>
        </p:nvPicPr>
        <p:blipFill rotWithShape="1">
          <a:blip r:embed="rId3">
            <a:alphaModFix/>
          </a:blip>
          <a:srcRect/>
          <a:stretch/>
        </p:blipFill>
        <p:spPr>
          <a:xfrm>
            <a:off x="4129000" y="603150"/>
            <a:ext cx="7789950" cy="36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Order Statistics</a:t>
            </a:r>
            <a:endParaRPr/>
          </a:p>
        </p:txBody>
      </p:sp>
      <p:sp>
        <p:nvSpPr>
          <p:cNvPr id="533" name="Google Shape;533;p12"/>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the order statistics.</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534" name="Google Shape;534;p1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a:t>
            </a:r>
            <a:endParaRPr>
              <a:latin typeface="Open Sans"/>
              <a:ea typeface="Open Sans"/>
              <a:cs typeface="Open Sans"/>
              <a:sym typeface="Open Sans"/>
            </a:endParaRPr>
          </a:p>
        </p:txBody>
      </p:sp>
      <p:sp>
        <p:nvSpPr>
          <p:cNvPr id="541" name="Google Shape;541;p13"/>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order statistics: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order statistics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542" name="Google Shape;542;p13"/>
          <p:cNvPicPr preferRelativeResize="0"/>
          <p:nvPr/>
        </p:nvPicPr>
        <p:blipFill rotWithShape="1">
          <a:blip r:embed="rId3">
            <a:alphaModFix/>
          </a:blip>
          <a:srcRect/>
          <a:stretch/>
        </p:blipFill>
        <p:spPr>
          <a:xfrm>
            <a:off x="4379750" y="603150"/>
            <a:ext cx="7305174" cy="36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Range Queries</a:t>
            </a:r>
            <a:endParaRPr/>
          </a:p>
        </p:txBody>
      </p:sp>
      <p:sp>
        <p:nvSpPr>
          <p:cNvPr id="549" name="Google Shape;549;p14"/>
          <p:cNvSpPr txBox="1">
            <a:spLocks noGrp="1"/>
          </p:cNvSpPr>
          <p:nvPr>
            <p:ph type="body" idx="1"/>
          </p:nvPr>
        </p:nvSpPr>
        <p:spPr>
          <a:xfrm>
            <a:off x="1902091" y="2363465"/>
            <a:ext cx="12451800" cy="5527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range queries.</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550" name="Google Shape;550;p14"/>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57" name="Google Shape;557;p15"/>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range queries:</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range queries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000000"/>
              </a:solidFill>
              <a:latin typeface="Arial"/>
              <a:ea typeface="Arial"/>
              <a:cs typeface="Arial"/>
              <a:sym typeface="Arial"/>
            </a:endParaRPr>
          </a:p>
        </p:txBody>
      </p:sp>
      <p:pic>
        <p:nvPicPr>
          <p:cNvPr id="558" name="Google Shape;558;p15"/>
          <p:cNvPicPr preferRelativeResize="0"/>
          <p:nvPr/>
        </p:nvPicPr>
        <p:blipFill rotWithShape="1">
          <a:blip r:embed="rId3">
            <a:alphaModFix/>
          </a:blip>
          <a:srcRect/>
          <a:stretch/>
        </p:blipFill>
        <p:spPr>
          <a:xfrm>
            <a:off x="4312900" y="603150"/>
            <a:ext cx="7555899" cy="36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Matrix</a:t>
            </a:r>
            <a:endParaRPr/>
          </a:p>
        </p:txBody>
      </p:sp>
      <p:sp>
        <p:nvSpPr>
          <p:cNvPr id="565" name="Google Shape;565;p16"/>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working of matrices.</a:t>
            </a:r>
            <a:endParaRPr>
              <a:solidFill>
                <a:srgbClr val="3F3F3F"/>
              </a:solidFill>
            </a:endParaRPr>
          </a:p>
        </p:txBody>
      </p:sp>
      <p:sp>
        <p:nvSpPr>
          <p:cNvPr id="566" name="Google Shape;566;p16"/>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573" name="Google Shape;573;p17"/>
          <p:cNvSpPr txBox="1"/>
          <p:nvPr/>
        </p:nvSpPr>
        <p:spPr>
          <a:xfrm>
            <a:off x="1896549" y="1420473"/>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matrix:</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demonstrate working of matrices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574" name="Google Shape;574;p17"/>
          <p:cNvPicPr preferRelativeResize="0"/>
          <p:nvPr/>
        </p:nvPicPr>
        <p:blipFill rotWithShape="1">
          <a:blip r:embed="rId3">
            <a:alphaModFix/>
          </a:blip>
          <a:srcRect/>
          <a:stretch/>
        </p:blipFill>
        <p:spPr>
          <a:xfrm>
            <a:off x="4296175" y="603150"/>
            <a:ext cx="7572626" cy="36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8"/>
          <p:cNvSpPr txBox="1">
            <a:spLocks noGrp="1"/>
          </p:cNvSpPr>
          <p:nvPr>
            <p:ph type="body" idx="1"/>
          </p:nvPr>
        </p:nvSpPr>
        <p:spPr>
          <a:xfrm>
            <a:off x="0" y="4114800"/>
            <a:ext cx="16256001" cy="8636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Linked List</a:t>
            </a:r>
            <a:endParaRPr/>
          </a:p>
          <a:p>
            <a:pPr marL="50800" lvl="0" indent="0" algn="ctr" rtl="0">
              <a:lnSpc>
                <a:spcPct val="90000"/>
              </a:lnSpc>
              <a:spcBef>
                <a:spcPts val="1000"/>
              </a:spcBef>
              <a:spcAft>
                <a:spcPts val="0"/>
              </a:spcAft>
              <a:buSzPts val="2800"/>
              <a:buNone/>
            </a:pPr>
            <a:endParaRPr>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849a137d57_0_230"/>
          <p:cNvSpPr/>
          <p:nvPr/>
        </p:nvSpPr>
        <p:spPr>
          <a:xfrm>
            <a:off x="2270596" y="1806464"/>
            <a:ext cx="10836600" cy="5531100"/>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2" name="Google Shape;402;g849a137d57_0_230"/>
          <p:cNvSpPr txBox="1"/>
          <p:nvPr/>
        </p:nvSpPr>
        <p:spPr>
          <a:xfrm>
            <a:off x="2792584" y="2056054"/>
            <a:ext cx="4362900" cy="503190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200"/>
              <a:buFont typeface="Calibri"/>
              <a:buNone/>
            </a:pPr>
            <a:r>
              <a:rPr lang="en-US" sz="2200" b="1" dirty="0">
                <a:solidFill>
                  <a:srgbClr val="333333"/>
                </a:solidFill>
                <a:latin typeface="Open Sans"/>
                <a:ea typeface="Open Sans"/>
                <a:cs typeface="Open Sans"/>
                <a:sym typeface="Open Sans"/>
              </a:rPr>
              <a:t>C</a:t>
            </a:r>
            <a:r>
              <a:rPr lang="en-US" sz="2200" b="1" i="0" u="none" strike="noStrike" cap="none" dirty="0">
                <a:solidFill>
                  <a:srgbClr val="333333"/>
                </a:solidFill>
                <a:latin typeface="Open Sans"/>
                <a:ea typeface="Open Sans"/>
                <a:cs typeface="Open Sans"/>
                <a:sym typeface="Open Sans"/>
              </a:rPr>
              <a:t>ourse(s):</a:t>
            </a:r>
            <a:endParaRPr sz="2200" b="1" i="0" u="none" strike="noStrike" cap="none" dirty="0">
              <a:solidFill>
                <a:srgbClr val="333333"/>
              </a:solidFill>
              <a:latin typeface="Open Sans"/>
              <a:ea typeface="Open Sans"/>
              <a:cs typeface="Open Sans"/>
              <a:sym typeface="Open Sans"/>
            </a:endParaRPr>
          </a:p>
          <a:p>
            <a:pPr marL="0" marR="0" lvl="0" indent="0" algn="l" rtl="0">
              <a:lnSpc>
                <a:spcPct val="115000"/>
              </a:lnSpc>
              <a:spcBef>
                <a:spcPts val="0"/>
              </a:spcBef>
              <a:spcAft>
                <a:spcPts val="0"/>
              </a:spcAft>
              <a:buClr>
                <a:schemeClr val="dk1"/>
              </a:buClr>
              <a:buSzPts val="2200"/>
              <a:buFont typeface="Calibri"/>
              <a:buNone/>
            </a:pPr>
            <a:r>
              <a:rPr lang="en-US" sz="2200" b="1" i="0" u="none" strike="noStrike" cap="none" dirty="0">
                <a:solidFill>
                  <a:srgbClr val="333333"/>
                </a:solidFill>
                <a:latin typeface="Open Sans"/>
                <a:ea typeface="Open Sans"/>
                <a:cs typeface="Open Sans"/>
                <a:sym typeface="Open Sans"/>
              </a:rPr>
              <a:t> </a:t>
            </a:r>
            <a:endParaRPr sz="2200" b="0" i="0" u="none" strike="noStrike" cap="none" dirty="0">
              <a:solidFill>
                <a:srgbClr val="333333"/>
              </a:solidFill>
              <a:latin typeface="Open Sans"/>
              <a:ea typeface="Open Sans"/>
              <a:cs typeface="Open Sans"/>
              <a:sym typeface="Open Sans"/>
            </a:endParaRPr>
          </a:p>
          <a:p>
            <a:pPr marL="457200" lvl="0" indent="-368300" algn="l" rtl="0">
              <a:lnSpc>
                <a:spcPct val="115000"/>
              </a:lnSpc>
              <a:spcBef>
                <a:spcPts val="500"/>
              </a:spcBef>
              <a:spcAft>
                <a:spcPts val="0"/>
              </a:spcAft>
              <a:buClr>
                <a:srgbClr val="333333"/>
              </a:buClr>
              <a:buSzPts val="2200"/>
              <a:buFont typeface="Open Sans"/>
              <a:buAutoNum type="arabicPeriod"/>
            </a:pPr>
            <a:r>
              <a:rPr lang="en-US" sz="2200" dirty="0">
                <a:solidFill>
                  <a:srgbClr val="333333"/>
                </a:solidFill>
                <a:latin typeface="Open Sans"/>
                <a:ea typeface="Open Sans"/>
                <a:cs typeface="Open Sans"/>
                <a:sym typeface="Open Sans"/>
              </a:rPr>
              <a:t>Beginning Java Data Structures and Algorithms</a:t>
            </a:r>
            <a:endParaRPr sz="1800" b="1" dirty="0">
              <a:solidFill>
                <a:srgbClr val="333333"/>
              </a:solidFill>
              <a:latin typeface="Calibri"/>
              <a:ea typeface="Calibri"/>
              <a:cs typeface="Calibri"/>
              <a:sym typeface="Calibri"/>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88900" marR="0" lvl="0" algn="l" rtl="0">
              <a:lnSpc>
                <a:spcPct val="115000"/>
              </a:lnSpc>
              <a:spcBef>
                <a:spcPts val="0"/>
              </a:spcBef>
              <a:spcAft>
                <a:spcPts val="0"/>
              </a:spcAft>
              <a:buClr>
                <a:srgbClr val="333333"/>
              </a:buClr>
              <a:buSzPts val="2200"/>
            </a:pPr>
            <a:r>
              <a:rPr lang="en-US" sz="2200" dirty="0" smtClean="0">
                <a:solidFill>
                  <a:srgbClr val="333333"/>
                </a:solidFill>
                <a:latin typeface="Open Sans"/>
                <a:ea typeface="Open Sans"/>
                <a:cs typeface="Open Sans"/>
                <a:sym typeface="Open Sans"/>
              </a:rPr>
              <a:t>2. Maven</a:t>
            </a:r>
            <a:endParaRPr sz="2200" b="0" i="0" u="none" strike="noStrike" cap="none" dirty="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2200" dirty="0">
              <a:solidFill>
                <a:srgbClr val="333333"/>
              </a:solidFill>
              <a:latin typeface="Open Sans"/>
              <a:ea typeface="Open Sans"/>
              <a:cs typeface="Open Sans"/>
              <a:sym typeface="Open Sans"/>
            </a:endParaRPr>
          </a:p>
          <a:p>
            <a:pPr marL="139700" marR="0" lvl="0" indent="0" algn="l" rtl="0">
              <a:lnSpc>
                <a:spcPct val="115000"/>
              </a:lnSpc>
              <a:spcBef>
                <a:spcPts val="0"/>
              </a:spcBef>
              <a:spcAft>
                <a:spcPts val="0"/>
              </a:spcAft>
              <a:buNone/>
            </a:pPr>
            <a:endParaRPr sz="2200" b="0" i="0" u="none" strike="noStrike" cap="none" dirty="0">
              <a:solidFill>
                <a:srgbClr val="333333"/>
              </a:solidFill>
              <a:latin typeface="Open Sans"/>
              <a:ea typeface="Open Sans"/>
              <a:cs typeface="Open Sans"/>
              <a:sym typeface="Open Sans"/>
            </a:endParaRPr>
          </a:p>
          <a:p>
            <a:pPr marL="596900" marR="0" lvl="0" indent="-317500" algn="l" rtl="0">
              <a:lnSpc>
                <a:spcPct val="115000"/>
              </a:lnSpc>
              <a:spcBef>
                <a:spcPts val="0"/>
              </a:spcBef>
              <a:spcAft>
                <a:spcPts val="0"/>
              </a:spcAft>
              <a:buClr>
                <a:srgbClr val="3F3F3F"/>
              </a:buClr>
              <a:buSzPts val="2200"/>
              <a:buFont typeface="Arial"/>
              <a:buNone/>
            </a:pPr>
            <a:endParaRPr sz="2200" b="0" i="0" u="none" strike="noStrike" cap="none" dirty="0">
              <a:solidFill>
                <a:srgbClr val="333333"/>
              </a:solidFill>
              <a:latin typeface="Open Sans"/>
              <a:ea typeface="Open Sans"/>
              <a:cs typeface="Open Sans"/>
              <a:sym typeface="Open Sans"/>
            </a:endParaRPr>
          </a:p>
          <a:p>
            <a:pPr marL="482600" marR="0" lvl="5" indent="-203200" algn="l" rtl="0">
              <a:lnSpc>
                <a:spcPct val="115000"/>
              </a:lnSpc>
              <a:spcBef>
                <a:spcPts val="0"/>
              </a:spcBef>
              <a:spcAft>
                <a:spcPts val="0"/>
              </a:spcAft>
              <a:buClr>
                <a:schemeClr val="dk1"/>
              </a:buClr>
              <a:buSzPts val="2200"/>
              <a:buFont typeface="Arial"/>
              <a:buNone/>
            </a:pPr>
            <a:endParaRPr sz="2200" b="0" i="0" u="none" strike="noStrike" cap="none" dirty="0">
              <a:solidFill>
                <a:srgbClr val="333333"/>
              </a:solidFill>
              <a:latin typeface="Open Sans"/>
              <a:ea typeface="Open Sans"/>
              <a:cs typeface="Open Sans"/>
              <a:sym typeface="Open Sans"/>
            </a:endParaRPr>
          </a:p>
          <a:p>
            <a:pPr marL="139700" marR="0" lvl="0" indent="0" algn="l" rtl="0">
              <a:lnSpc>
                <a:spcPct val="115000"/>
              </a:lnSpc>
              <a:spcBef>
                <a:spcPts val="0"/>
              </a:spcBef>
              <a:spcAft>
                <a:spcPts val="0"/>
              </a:spcAft>
              <a:buClr>
                <a:srgbClr val="000000"/>
              </a:buClr>
              <a:buSzPts val="2200"/>
              <a:buFont typeface="Arial"/>
              <a:buNone/>
            </a:pPr>
            <a:endParaRPr sz="2200" b="0" i="0" u="none" strike="noStrike" cap="none" dirty="0">
              <a:solidFill>
                <a:srgbClr val="333333"/>
              </a:solidFill>
              <a:latin typeface="Open Sans"/>
              <a:ea typeface="Open Sans"/>
              <a:cs typeface="Open Sans"/>
              <a:sym typeface="Open Sans"/>
            </a:endParaRPr>
          </a:p>
          <a:p>
            <a:pPr marL="457200" marR="0" lvl="0" indent="-317500" algn="l" rtl="0">
              <a:lnSpc>
                <a:spcPct val="115000"/>
              </a:lnSpc>
              <a:spcBef>
                <a:spcPts val="0"/>
              </a:spcBef>
              <a:spcAft>
                <a:spcPts val="0"/>
              </a:spcAft>
              <a:buClr>
                <a:schemeClr val="dk1"/>
              </a:buClr>
              <a:buSzPts val="2200"/>
              <a:buFont typeface="Calibri"/>
              <a:buNone/>
            </a:pPr>
            <a:endParaRPr sz="2200" b="0" i="0" u="none" strike="noStrike" cap="none" dirty="0">
              <a:solidFill>
                <a:srgbClr val="333333"/>
              </a:solidFill>
              <a:latin typeface="Open Sans"/>
              <a:ea typeface="Open Sans"/>
              <a:cs typeface="Open Sans"/>
              <a:sym typeface="Open Sans"/>
            </a:endParaRPr>
          </a:p>
        </p:txBody>
      </p:sp>
      <p:pic>
        <p:nvPicPr>
          <p:cNvPr id="403" name="Google Shape;403;g849a137d57_0_230" descr="A close up of a logo&#10;&#10;Description automatically generated"/>
          <p:cNvPicPr preferRelativeResize="0"/>
          <p:nvPr/>
        </p:nvPicPr>
        <p:blipFill rotWithShape="1">
          <a:blip r:embed="rId3">
            <a:alphaModFix/>
          </a:blip>
          <a:srcRect/>
          <a:stretch/>
        </p:blipFill>
        <p:spPr>
          <a:xfrm>
            <a:off x="11086752" y="4772400"/>
            <a:ext cx="1926175" cy="1926175"/>
          </a:xfrm>
          <a:prstGeom prst="rect">
            <a:avLst/>
          </a:prstGeom>
          <a:noFill/>
          <a:ln>
            <a:noFill/>
          </a:ln>
        </p:spPr>
      </p:pic>
      <p:pic>
        <p:nvPicPr>
          <p:cNvPr id="404" name="Google Shape;404;g849a137d57_0_230"/>
          <p:cNvPicPr preferRelativeResize="0"/>
          <p:nvPr/>
        </p:nvPicPr>
        <p:blipFill rotWithShape="1">
          <a:blip r:embed="rId4">
            <a:alphaModFix/>
          </a:blip>
          <a:srcRect/>
          <a:stretch/>
        </p:blipFill>
        <p:spPr>
          <a:xfrm>
            <a:off x="10281325" y="2165725"/>
            <a:ext cx="1568133" cy="1524552"/>
          </a:xfrm>
          <a:prstGeom prst="rect">
            <a:avLst/>
          </a:prstGeom>
          <a:noFill/>
          <a:ln>
            <a:noFill/>
          </a:ln>
        </p:spPr>
      </p:pic>
      <p:pic>
        <p:nvPicPr>
          <p:cNvPr id="405" name="Google Shape;405;g849a137d57_0_230"/>
          <p:cNvPicPr preferRelativeResize="0"/>
          <p:nvPr/>
        </p:nvPicPr>
        <p:blipFill rotWithShape="1">
          <a:blip r:embed="rId5">
            <a:alphaModFix/>
          </a:blip>
          <a:srcRect/>
          <a:stretch/>
        </p:blipFill>
        <p:spPr>
          <a:xfrm>
            <a:off x="12191650" y="2229117"/>
            <a:ext cx="1437727" cy="13977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Linked List</a:t>
            </a:r>
            <a:endParaRPr/>
          </a:p>
        </p:txBody>
      </p:sp>
      <p:sp>
        <p:nvSpPr>
          <p:cNvPr id="586" name="Google Shape;586;p19"/>
          <p:cNvSpPr/>
          <p:nvPr/>
        </p:nvSpPr>
        <p:spPr>
          <a:xfrm>
            <a:off x="854363" y="1780919"/>
            <a:ext cx="14547273" cy="166751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linked list is a collection of nodes </a:t>
            </a:r>
            <a:r>
              <a:rPr lang="en-US" sz="2200">
                <a:solidFill>
                  <a:srgbClr val="3F3F3F"/>
                </a:solidFill>
                <a:latin typeface="Open Sans"/>
                <a:ea typeface="Open Sans"/>
                <a:cs typeface="Open Sans"/>
                <a:sym typeface="Open Sans"/>
              </a:rPr>
              <a:t>that</a:t>
            </a:r>
            <a:r>
              <a:rPr lang="en-US" sz="2200" b="0" i="0" u="none" strike="noStrike" cap="none">
                <a:solidFill>
                  <a:srgbClr val="3F3F3F"/>
                </a:solidFill>
                <a:latin typeface="Open Sans"/>
                <a:ea typeface="Open Sans"/>
                <a:cs typeface="Open Sans"/>
                <a:sym typeface="Open Sans"/>
              </a:rPr>
              <a:t> are not stored at contiguous memory locations.</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Every node contains two fields. One field is used to store the data and the other field contains the address of the next node in the memory.</a:t>
            </a:r>
            <a:endParaRPr sz="1400" b="0" i="0" u="none" strike="noStrike" cap="none">
              <a:solidFill>
                <a:srgbClr val="000000"/>
              </a:solidFill>
              <a:latin typeface="Arial"/>
              <a:ea typeface="Arial"/>
              <a:cs typeface="Arial"/>
              <a:sym typeface="Arial"/>
            </a:endParaRPr>
          </a:p>
        </p:txBody>
      </p:sp>
      <p:grpSp>
        <p:nvGrpSpPr>
          <p:cNvPr id="587" name="Google Shape;587;p19"/>
          <p:cNvGrpSpPr/>
          <p:nvPr/>
        </p:nvGrpSpPr>
        <p:grpSpPr>
          <a:xfrm>
            <a:off x="1102590" y="4389055"/>
            <a:ext cx="14050817" cy="3491345"/>
            <a:chOff x="810491" y="4200415"/>
            <a:chExt cx="14050817" cy="3491345"/>
          </a:xfrm>
        </p:grpSpPr>
        <p:grpSp>
          <p:nvGrpSpPr>
            <p:cNvPr id="588" name="Google Shape;588;p19"/>
            <p:cNvGrpSpPr/>
            <p:nvPr/>
          </p:nvGrpSpPr>
          <p:grpSpPr>
            <a:xfrm>
              <a:off x="3387436" y="5465618"/>
              <a:ext cx="2078182" cy="768928"/>
              <a:chOff x="1267691" y="5548745"/>
              <a:chExt cx="2078182" cy="768928"/>
            </a:xfrm>
          </p:grpSpPr>
          <p:sp>
            <p:nvSpPr>
              <p:cNvPr id="589" name="Google Shape;589;p19"/>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sp>
            <p:nvSpPr>
              <p:cNvPr id="590" name="Google Shape;590;p19"/>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591" name="Google Shape;591;p19"/>
            <p:cNvGrpSpPr/>
            <p:nvPr/>
          </p:nvGrpSpPr>
          <p:grpSpPr>
            <a:xfrm>
              <a:off x="7088908" y="5465618"/>
              <a:ext cx="2078182" cy="768928"/>
              <a:chOff x="1267691" y="5548745"/>
              <a:chExt cx="2078182" cy="768928"/>
            </a:xfrm>
          </p:grpSpPr>
          <p:sp>
            <p:nvSpPr>
              <p:cNvPr id="592" name="Google Shape;592;p19"/>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12</a:t>
                </a:r>
                <a:endParaRPr sz="2200" b="0" i="0" u="none" strike="noStrike" cap="none">
                  <a:solidFill>
                    <a:schemeClr val="lt1"/>
                  </a:solidFill>
                  <a:latin typeface="Open Sans"/>
                  <a:ea typeface="Open Sans"/>
                  <a:cs typeface="Open Sans"/>
                  <a:sym typeface="Open Sans"/>
                </a:endParaRPr>
              </a:p>
            </p:txBody>
          </p:sp>
          <p:sp>
            <p:nvSpPr>
              <p:cNvPr id="593" name="Google Shape;593;p19"/>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594" name="Google Shape;594;p19"/>
            <p:cNvGrpSpPr/>
            <p:nvPr/>
          </p:nvGrpSpPr>
          <p:grpSpPr>
            <a:xfrm>
              <a:off x="10790380" y="5465618"/>
              <a:ext cx="2078182" cy="768928"/>
              <a:chOff x="1267691" y="5548745"/>
              <a:chExt cx="2078182" cy="768928"/>
            </a:xfrm>
          </p:grpSpPr>
          <p:sp>
            <p:nvSpPr>
              <p:cNvPr id="595" name="Google Shape;595;p19"/>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95</a:t>
                </a:r>
                <a:endParaRPr sz="2200" b="0" i="0" u="none" strike="noStrike" cap="none">
                  <a:solidFill>
                    <a:schemeClr val="lt1"/>
                  </a:solidFill>
                  <a:latin typeface="Open Sans"/>
                  <a:ea typeface="Open Sans"/>
                  <a:cs typeface="Open Sans"/>
                  <a:sym typeface="Open Sans"/>
                </a:endParaRPr>
              </a:p>
            </p:txBody>
          </p:sp>
          <p:sp>
            <p:nvSpPr>
              <p:cNvPr id="596" name="Google Shape;596;p19"/>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NULL</a:t>
                </a:r>
                <a:endParaRPr sz="2200" b="0" i="0" u="none" strike="noStrike" cap="none">
                  <a:solidFill>
                    <a:schemeClr val="lt1"/>
                  </a:solidFill>
                  <a:latin typeface="Open Sans"/>
                  <a:ea typeface="Open Sans"/>
                  <a:cs typeface="Open Sans"/>
                  <a:sym typeface="Open Sans"/>
                </a:endParaRPr>
              </a:p>
            </p:txBody>
          </p:sp>
        </p:grpSp>
        <p:cxnSp>
          <p:nvCxnSpPr>
            <p:cNvPr id="597" name="Google Shape;597;p19"/>
            <p:cNvCxnSpPr>
              <a:stCxn id="590" idx="3"/>
              <a:endCxn id="592" idx="1"/>
            </p:cNvCxnSpPr>
            <p:nvPr/>
          </p:nvCxnSpPr>
          <p:spPr>
            <a:xfrm>
              <a:off x="5465618" y="5850082"/>
              <a:ext cx="1623300" cy="0"/>
            </a:xfrm>
            <a:prstGeom prst="straightConnector1">
              <a:avLst/>
            </a:prstGeom>
            <a:noFill/>
            <a:ln w="38100" cap="flat" cmpd="sng">
              <a:solidFill>
                <a:srgbClr val="92D050"/>
              </a:solidFill>
              <a:prstDash val="solid"/>
              <a:round/>
              <a:headEnd type="none" w="sm" len="sm"/>
              <a:tailEnd type="triangle" w="med" len="med"/>
            </a:ln>
          </p:spPr>
        </p:cxnSp>
        <p:cxnSp>
          <p:nvCxnSpPr>
            <p:cNvPr id="598" name="Google Shape;598;p19"/>
            <p:cNvCxnSpPr>
              <a:stCxn id="593" idx="3"/>
              <a:endCxn id="595" idx="1"/>
            </p:cNvCxnSpPr>
            <p:nvPr/>
          </p:nvCxnSpPr>
          <p:spPr>
            <a:xfrm>
              <a:off x="9167090" y="5850082"/>
              <a:ext cx="1623300" cy="0"/>
            </a:xfrm>
            <a:prstGeom prst="straightConnector1">
              <a:avLst/>
            </a:prstGeom>
            <a:noFill/>
            <a:ln w="38100" cap="flat" cmpd="sng">
              <a:solidFill>
                <a:srgbClr val="92D050"/>
              </a:solidFill>
              <a:prstDash val="solid"/>
              <a:round/>
              <a:headEnd type="none" w="sm" len="sm"/>
              <a:tailEnd type="triangle" w="med" len="med"/>
            </a:ln>
          </p:spPr>
        </p:cxnSp>
        <p:sp>
          <p:nvSpPr>
            <p:cNvPr id="599" name="Google Shape;599;p19"/>
            <p:cNvSpPr/>
            <p:nvPr/>
          </p:nvSpPr>
          <p:spPr>
            <a:xfrm>
              <a:off x="810491" y="4759036"/>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Head</a:t>
              </a:r>
              <a:endParaRPr sz="2200" b="0" i="0" u="none" strike="noStrike" cap="none">
                <a:solidFill>
                  <a:srgbClr val="3F3F3F"/>
                </a:solidFill>
                <a:latin typeface="Open Sans"/>
                <a:ea typeface="Open Sans"/>
                <a:cs typeface="Open Sans"/>
                <a:sym typeface="Open Sans"/>
              </a:endParaRPr>
            </a:p>
          </p:txBody>
        </p:sp>
        <p:sp>
          <p:nvSpPr>
            <p:cNvPr id="600" name="Google Shape;600;p19"/>
            <p:cNvSpPr/>
            <p:nvPr/>
          </p:nvSpPr>
          <p:spPr>
            <a:xfrm>
              <a:off x="12868562" y="4759036"/>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Tail</a:t>
              </a:r>
              <a:endParaRPr sz="2200" b="0" i="0" u="none" strike="noStrike" cap="none">
                <a:solidFill>
                  <a:srgbClr val="3F3F3F"/>
                </a:solidFill>
                <a:latin typeface="Open Sans"/>
                <a:ea typeface="Open Sans"/>
                <a:cs typeface="Open Sans"/>
                <a:sym typeface="Open Sans"/>
              </a:endParaRPr>
            </a:p>
          </p:txBody>
        </p:sp>
        <p:sp>
          <p:nvSpPr>
            <p:cNvPr id="601" name="Google Shape;601;p19"/>
            <p:cNvSpPr/>
            <p:nvPr/>
          </p:nvSpPr>
          <p:spPr>
            <a:xfrm>
              <a:off x="3430154" y="6985178"/>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node</a:t>
              </a:r>
              <a:endParaRPr sz="2200" b="0" i="0" u="none" strike="noStrike" cap="none">
                <a:solidFill>
                  <a:srgbClr val="3F3F3F"/>
                </a:solidFill>
                <a:latin typeface="Open Sans"/>
                <a:ea typeface="Open Sans"/>
                <a:cs typeface="Open Sans"/>
                <a:sym typeface="Open Sans"/>
              </a:endParaRPr>
            </a:p>
          </p:txBody>
        </p:sp>
        <p:sp>
          <p:nvSpPr>
            <p:cNvPr id="602" name="Google Shape;602;p19"/>
            <p:cNvSpPr/>
            <p:nvPr/>
          </p:nvSpPr>
          <p:spPr>
            <a:xfrm>
              <a:off x="2910608" y="4200415"/>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a:t>
              </a:r>
              <a:endParaRPr sz="2200" b="0" i="0" u="none" strike="noStrike" cap="none">
                <a:solidFill>
                  <a:srgbClr val="3F3F3F"/>
                </a:solidFill>
                <a:latin typeface="Open Sans"/>
                <a:ea typeface="Open Sans"/>
                <a:cs typeface="Open Sans"/>
                <a:sym typeface="Open Sans"/>
              </a:endParaRPr>
            </a:p>
          </p:txBody>
        </p:sp>
        <p:sp>
          <p:nvSpPr>
            <p:cNvPr id="603" name="Google Shape;603;p19"/>
            <p:cNvSpPr/>
            <p:nvPr/>
          </p:nvSpPr>
          <p:spPr>
            <a:xfrm>
              <a:off x="3949699" y="4200415"/>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Link</a:t>
              </a:r>
              <a:endParaRPr sz="2200" b="0" i="0" u="none" strike="noStrike" cap="none">
                <a:solidFill>
                  <a:srgbClr val="3F3F3F"/>
                </a:solidFill>
                <a:latin typeface="Open Sans"/>
                <a:ea typeface="Open Sans"/>
                <a:cs typeface="Open Sans"/>
                <a:sym typeface="Open Sans"/>
              </a:endParaRPr>
            </a:p>
          </p:txBody>
        </p:sp>
        <p:cxnSp>
          <p:nvCxnSpPr>
            <p:cNvPr id="604" name="Google Shape;604;p19"/>
            <p:cNvCxnSpPr>
              <a:stCxn id="599" idx="2"/>
              <a:endCxn id="589" idx="1"/>
            </p:cNvCxnSpPr>
            <p:nvPr/>
          </p:nvCxnSpPr>
          <p:spPr>
            <a:xfrm rot="-5400000" flipH="1">
              <a:off x="2404914" y="4867568"/>
              <a:ext cx="384600" cy="1580700"/>
            </a:xfrm>
            <a:prstGeom prst="bentConnector2">
              <a:avLst/>
            </a:prstGeom>
            <a:noFill/>
            <a:ln w="9525" cap="flat" cmpd="sng">
              <a:solidFill>
                <a:srgbClr val="FF0000"/>
              </a:solidFill>
              <a:prstDash val="solid"/>
              <a:round/>
              <a:headEnd type="none" w="sm" len="sm"/>
              <a:tailEnd type="triangle" w="med" len="med"/>
            </a:ln>
          </p:spPr>
        </p:cxnSp>
        <p:cxnSp>
          <p:nvCxnSpPr>
            <p:cNvPr id="605" name="Google Shape;605;p19"/>
            <p:cNvCxnSpPr>
              <a:stCxn id="602" idx="2"/>
              <a:endCxn id="589" idx="0"/>
            </p:cNvCxnSpPr>
            <p:nvPr/>
          </p:nvCxnSpPr>
          <p:spPr>
            <a:xfrm>
              <a:off x="3906981" y="4906997"/>
              <a:ext cx="0" cy="558600"/>
            </a:xfrm>
            <a:prstGeom prst="straightConnector1">
              <a:avLst/>
            </a:prstGeom>
            <a:noFill/>
            <a:ln w="9525" cap="flat" cmpd="sng">
              <a:solidFill>
                <a:srgbClr val="FF0000"/>
              </a:solidFill>
              <a:prstDash val="solid"/>
              <a:round/>
              <a:headEnd type="none" w="sm" len="sm"/>
              <a:tailEnd type="triangle" w="med" len="med"/>
            </a:ln>
          </p:spPr>
        </p:cxnSp>
        <p:cxnSp>
          <p:nvCxnSpPr>
            <p:cNvPr id="606" name="Google Shape;606;p19"/>
            <p:cNvCxnSpPr>
              <a:stCxn id="603" idx="2"/>
              <a:endCxn id="590" idx="0"/>
            </p:cNvCxnSpPr>
            <p:nvPr/>
          </p:nvCxnSpPr>
          <p:spPr>
            <a:xfrm>
              <a:off x="4946072" y="4906997"/>
              <a:ext cx="0" cy="558600"/>
            </a:xfrm>
            <a:prstGeom prst="straightConnector1">
              <a:avLst/>
            </a:prstGeom>
            <a:noFill/>
            <a:ln w="9525" cap="flat" cmpd="sng">
              <a:solidFill>
                <a:srgbClr val="FF0000"/>
              </a:solidFill>
              <a:prstDash val="solid"/>
              <a:round/>
              <a:headEnd type="none" w="sm" len="sm"/>
              <a:tailEnd type="triangle" w="med" len="med"/>
            </a:ln>
          </p:spPr>
        </p:cxnSp>
        <p:sp>
          <p:nvSpPr>
            <p:cNvPr id="607" name="Google Shape;607;p19"/>
            <p:cNvSpPr/>
            <p:nvPr/>
          </p:nvSpPr>
          <p:spPr>
            <a:xfrm rot="5400000">
              <a:off x="4138972" y="5734504"/>
              <a:ext cx="508606" cy="1992746"/>
            </a:xfrm>
            <a:prstGeom prst="righ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608" name="Google Shape;608;p19"/>
            <p:cNvCxnSpPr>
              <a:stCxn id="600" idx="2"/>
              <a:endCxn id="596" idx="3"/>
            </p:cNvCxnSpPr>
            <p:nvPr/>
          </p:nvCxnSpPr>
          <p:spPr>
            <a:xfrm rot="5400000">
              <a:off x="13174485" y="5159768"/>
              <a:ext cx="384600" cy="996300"/>
            </a:xfrm>
            <a:prstGeom prst="bentConnector2">
              <a:avLst/>
            </a:prstGeom>
            <a:noFill/>
            <a:ln w="9525" cap="flat" cmpd="sng">
              <a:solidFill>
                <a:srgbClr val="FF0000"/>
              </a:solidFill>
              <a:prstDash val="solid"/>
              <a:round/>
              <a:headEnd type="none" w="sm" len="sm"/>
              <a:tailEnd type="triangle" w="med" len="med"/>
            </a:ln>
          </p:spPr>
        </p:cxnSp>
      </p:grpSp>
      <p:pic>
        <p:nvPicPr>
          <p:cNvPr id="609" name="Google Shape;609;p19"/>
          <p:cNvPicPr preferRelativeResize="0"/>
          <p:nvPr/>
        </p:nvPicPr>
        <p:blipFill rotWithShape="1">
          <a:blip r:embed="rId3">
            <a:alphaModFix/>
          </a:blip>
          <a:srcRect/>
          <a:stretch/>
        </p:blipFill>
        <p:spPr>
          <a:xfrm>
            <a:off x="6276678" y="603159"/>
            <a:ext cx="3708250" cy="3657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Linked List </a:t>
            </a:r>
            <a:endParaRPr/>
          </a:p>
        </p:txBody>
      </p:sp>
      <p:sp>
        <p:nvSpPr>
          <p:cNvPr id="616" name="Google Shape;616;p20"/>
          <p:cNvSpPr/>
          <p:nvPr/>
        </p:nvSpPr>
        <p:spPr>
          <a:xfrm>
            <a:off x="854363" y="1780919"/>
            <a:ext cx="14547273" cy="166751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last node of the linked list contains the pointer to NULL.</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empty nodes cannot be present in the linked list.</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The memory size of the linked list is limited and does not need to be declared in advance.</a:t>
            </a:r>
            <a:endParaRPr sz="2200" b="0" i="0" u="none" strike="noStrike" cap="none">
              <a:solidFill>
                <a:srgbClr val="3F3F3F"/>
              </a:solidFill>
              <a:latin typeface="Open Sans"/>
              <a:ea typeface="Open Sans"/>
              <a:cs typeface="Open Sans"/>
              <a:sym typeface="Open Sans"/>
            </a:endParaRPr>
          </a:p>
        </p:txBody>
      </p:sp>
      <p:grpSp>
        <p:nvGrpSpPr>
          <p:cNvPr id="617" name="Google Shape;617;p20"/>
          <p:cNvGrpSpPr/>
          <p:nvPr/>
        </p:nvGrpSpPr>
        <p:grpSpPr>
          <a:xfrm>
            <a:off x="1102590" y="4389055"/>
            <a:ext cx="14050817" cy="3491345"/>
            <a:chOff x="810491" y="4200415"/>
            <a:chExt cx="14050817" cy="3491345"/>
          </a:xfrm>
        </p:grpSpPr>
        <p:grpSp>
          <p:nvGrpSpPr>
            <p:cNvPr id="618" name="Google Shape;618;p20"/>
            <p:cNvGrpSpPr/>
            <p:nvPr/>
          </p:nvGrpSpPr>
          <p:grpSpPr>
            <a:xfrm>
              <a:off x="3387436" y="5465618"/>
              <a:ext cx="2078182" cy="768928"/>
              <a:chOff x="1267691" y="5548745"/>
              <a:chExt cx="2078182" cy="768928"/>
            </a:xfrm>
          </p:grpSpPr>
          <p:sp>
            <p:nvSpPr>
              <p:cNvPr id="619" name="Google Shape;619;p20"/>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sp>
            <p:nvSpPr>
              <p:cNvPr id="620" name="Google Shape;620;p20"/>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621" name="Google Shape;621;p20"/>
            <p:cNvGrpSpPr/>
            <p:nvPr/>
          </p:nvGrpSpPr>
          <p:grpSpPr>
            <a:xfrm>
              <a:off x="7088908" y="5465618"/>
              <a:ext cx="2078182" cy="768928"/>
              <a:chOff x="1267691" y="5548745"/>
              <a:chExt cx="2078182" cy="768928"/>
            </a:xfrm>
          </p:grpSpPr>
          <p:sp>
            <p:nvSpPr>
              <p:cNvPr id="622" name="Google Shape;622;p20"/>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12</a:t>
                </a:r>
                <a:endParaRPr sz="2200" b="0" i="0" u="none" strike="noStrike" cap="none">
                  <a:solidFill>
                    <a:schemeClr val="lt1"/>
                  </a:solidFill>
                  <a:latin typeface="Open Sans"/>
                  <a:ea typeface="Open Sans"/>
                  <a:cs typeface="Open Sans"/>
                  <a:sym typeface="Open Sans"/>
                </a:endParaRPr>
              </a:p>
            </p:txBody>
          </p:sp>
          <p:sp>
            <p:nvSpPr>
              <p:cNvPr id="623" name="Google Shape;623;p20"/>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624" name="Google Shape;624;p20"/>
            <p:cNvGrpSpPr/>
            <p:nvPr/>
          </p:nvGrpSpPr>
          <p:grpSpPr>
            <a:xfrm>
              <a:off x="10790380" y="5465618"/>
              <a:ext cx="2078182" cy="768928"/>
              <a:chOff x="1267691" y="5548745"/>
              <a:chExt cx="2078182" cy="768928"/>
            </a:xfrm>
          </p:grpSpPr>
          <p:sp>
            <p:nvSpPr>
              <p:cNvPr id="625" name="Google Shape;625;p20"/>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95</a:t>
                </a:r>
                <a:endParaRPr sz="2200" b="0" i="0" u="none" strike="noStrike" cap="none">
                  <a:solidFill>
                    <a:schemeClr val="lt1"/>
                  </a:solidFill>
                  <a:latin typeface="Open Sans"/>
                  <a:ea typeface="Open Sans"/>
                  <a:cs typeface="Open Sans"/>
                  <a:sym typeface="Open Sans"/>
                </a:endParaRPr>
              </a:p>
            </p:txBody>
          </p:sp>
          <p:sp>
            <p:nvSpPr>
              <p:cNvPr id="626" name="Google Shape;626;p20"/>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NULL</a:t>
                </a:r>
                <a:endParaRPr sz="2200" b="0" i="0" u="none" strike="noStrike" cap="none">
                  <a:solidFill>
                    <a:schemeClr val="lt1"/>
                  </a:solidFill>
                  <a:latin typeface="Open Sans"/>
                  <a:ea typeface="Open Sans"/>
                  <a:cs typeface="Open Sans"/>
                  <a:sym typeface="Open Sans"/>
                </a:endParaRPr>
              </a:p>
            </p:txBody>
          </p:sp>
        </p:grpSp>
        <p:cxnSp>
          <p:nvCxnSpPr>
            <p:cNvPr id="627" name="Google Shape;627;p20"/>
            <p:cNvCxnSpPr>
              <a:stCxn id="620" idx="3"/>
              <a:endCxn id="622" idx="1"/>
            </p:cNvCxnSpPr>
            <p:nvPr/>
          </p:nvCxnSpPr>
          <p:spPr>
            <a:xfrm>
              <a:off x="5465618" y="5850082"/>
              <a:ext cx="1623300" cy="0"/>
            </a:xfrm>
            <a:prstGeom prst="straightConnector1">
              <a:avLst/>
            </a:prstGeom>
            <a:noFill/>
            <a:ln w="38100" cap="flat" cmpd="sng">
              <a:solidFill>
                <a:srgbClr val="92D050"/>
              </a:solidFill>
              <a:prstDash val="solid"/>
              <a:round/>
              <a:headEnd type="none" w="sm" len="sm"/>
              <a:tailEnd type="triangle" w="med" len="med"/>
            </a:ln>
          </p:spPr>
        </p:cxnSp>
        <p:cxnSp>
          <p:nvCxnSpPr>
            <p:cNvPr id="628" name="Google Shape;628;p20"/>
            <p:cNvCxnSpPr>
              <a:stCxn id="623" idx="3"/>
              <a:endCxn id="625" idx="1"/>
            </p:cNvCxnSpPr>
            <p:nvPr/>
          </p:nvCxnSpPr>
          <p:spPr>
            <a:xfrm>
              <a:off x="9167090" y="5850082"/>
              <a:ext cx="1623300" cy="0"/>
            </a:xfrm>
            <a:prstGeom prst="straightConnector1">
              <a:avLst/>
            </a:prstGeom>
            <a:noFill/>
            <a:ln w="38100" cap="flat" cmpd="sng">
              <a:solidFill>
                <a:srgbClr val="92D050"/>
              </a:solidFill>
              <a:prstDash val="solid"/>
              <a:round/>
              <a:headEnd type="none" w="sm" len="sm"/>
              <a:tailEnd type="triangle" w="med" len="med"/>
            </a:ln>
          </p:spPr>
        </p:cxnSp>
        <p:sp>
          <p:nvSpPr>
            <p:cNvPr id="629" name="Google Shape;629;p20"/>
            <p:cNvSpPr/>
            <p:nvPr/>
          </p:nvSpPr>
          <p:spPr>
            <a:xfrm>
              <a:off x="810491" y="4759036"/>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Head</a:t>
              </a:r>
              <a:endParaRPr sz="2200" b="0" i="0" u="none" strike="noStrike" cap="none">
                <a:solidFill>
                  <a:srgbClr val="3F3F3F"/>
                </a:solidFill>
                <a:latin typeface="Open Sans"/>
                <a:ea typeface="Open Sans"/>
                <a:cs typeface="Open Sans"/>
                <a:sym typeface="Open Sans"/>
              </a:endParaRPr>
            </a:p>
          </p:txBody>
        </p:sp>
        <p:sp>
          <p:nvSpPr>
            <p:cNvPr id="630" name="Google Shape;630;p20"/>
            <p:cNvSpPr/>
            <p:nvPr/>
          </p:nvSpPr>
          <p:spPr>
            <a:xfrm>
              <a:off x="12868562" y="4759036"/>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Tail</a:t>
              </a:r>
              <a:endParaRPr sz="2200" b="0" i="0" u="none" strike="noStrike" cap="none">
                <a:solidFill>
                  <a:srgbClr val="3F3F3F"/>
                </a:solidFill>
                <a:latin typeface="Open Sans"/>
                <a:ea typeface="Open Sans"/>
                <a:cs typeface="Open Sans"/>
                <a:sym typeface="Open Sans"/>
              </a:endParaRPr>
            </a:p>
          </p:txBody>
        </p:sp>
        <p:sp>
          <p:nvSpPr>
            <p:cNvPr id="631" name="Google Shape;631;p20"/>
            <p:cNvSpPr/>
            <p:nvPr/>
          </p:nvSpPr>
          <p:spPr>
            <a:xfrm>
              <a:off x="3430154" y="6985178"/>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node</a:t>
              </a:r>
              <a:endParaRPr sz="2200" b="0" i="0" u="none" strike="noStrike" cap="none">
                <a:solidFill>
                  <a:srgbClr val="3F3F3F"/>
                </a:solidFill>
                <a:latin typeface="Open Sans"/>
                <a:ea typeface="Open Sans"/>
                <a:cs typeface="Open Sans"/>
                <a:sym typeface="Open Sans"/>
              </a:endParaRPr>
            </a:p>
          </p:txBody>
        </p:sp>
        <p:sp>
          <p:nvSpPr>
            <p:cNvPr id="632" name="Google Shape;632;p20"/>
            <p:cNvSpPr/>
            <p:nvPr/>
          </p:nvSpPr>
          <p:spPr>
            <a:xfrm>
              <a:off x="2910608" y="4200415"/>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a:t>
              </a:r>
              <a:endParaRPr sz="2200" b="0" i="0" u="none" strike="noStrike" cap="none">
                <a:solidFill>
                  <a:srgbClr val="3F3F3F"/>
                </a:solidFill>
                <a:latin typeface="Open Sans"/>
                <a:ea typeface="Open Sans"/>
                <a:cs typeface="Open Sans"/>
                <a:sym typeface="Open Sans"/>
              </a:endParaRPr>
            </a:p>
          </p:txBody>
        </p:sp>
        <p:sp>
          <p:nvSpPr>
            <p:cNvPr id="633" name="Google Shape;633;p20"/>
            <p:cNvSpPr/>
            <p:nvPr/>
          </p:nvSpPr>
          <p:spPr>
            <a:xfrm>
              <a:off x="3949699" y="4200415"/>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Link</a:t>
              </a:r>
              <a:endParaRPr sz="2200" b="0" i="0" u="none" strike="noStrike" cap="none">
                <a:solidFill>
                  <a:srgbClr val="3F3F3F"/>
                </a:solidFill>
                <a:latin typeface="Open Sans"/>
                <a:ea typeface="Open Sans"/>
                <a:cs typeface="Open Sans"/>
                <a:sym typeface="Open Sans"/>
              </a:endParaRPr>
            </a:p>
          </p:txBody>
        </p:sp>
        <p:cxnSp>
          <p:nvCxnSpPr>
            <p:cNvPr id="634" name="Google Shape;634;p20"/>
            <p:cNvCxnSpPr>
              <a:stCxn id="629" idx="2"/>
              <a:endCxn id="619" idx="1"/>
            </p:cNvCxnSpPr>
            <p:nvPr/>
          </p:nvCxnSpPr>
          <p:spPr>
            <a:xfrm rot="-5400000" flipH="1">
              <a:off x="2404914" y="4867568"/>
              <a:ext cx="384600" cy="1580700"/>
            </a:xfrm>
            <a:prstGeom prst="bentConnector2">
              <a:avLst/>
            </a:prstGeom>
            <a:noFill/>
            <a:ln w="9525" cap="flat" cmpd="sng">
              <a:solidFill>
                <a:srgbClr val="FF0000"/>
              </a:solidFill>
              <a:prstDash val="solid"/>
              <a:round/>
              <a:headEnd type="none" w="sm" len="sm"/>
              <a:tailEnd type="triangle" w="med" len="med"/>
            </a:ln>
          </p:spPr>
        </p:cxnSp>
        <p:cxnSp>
          <p:nvCxnSpPr>
            <p:cNvPr id="635" name="Google Shape;635;p20"/>
            <p:cNvCxnSpPr>
              <a:stCxn id="632" idx="2"/>
              <a:endCxn id="619" idx="0"/>
            </p:cNvCxnSpPr>
            <p:nvPr/>
          </p:nvCxnSpPr>
          <p:spPr>
            <a:xfrm>
              <a:off x="3906981" y="4906997"/>
              <a:ext cx="0" cy="558600"/>
            </a:xfrm>
            <a:prstGeom prst="straightConnector1">
              <a:avLst/>
            </a:prstGeom>
            <a:noFill/>
            <a:ln w="9525" cap="flat" cmpd="sng">
              <a:solidFill>
                <a:srgbClr val="FF0000"/>
              </a:solidFill>
              <a:prstDash val="solid"/>
              <a:round/>
              <a:headEnd type="none" w="sm" len="sm"/>
              <a:tailEnd type="triangle" w="med" len="med"/>
            </a:ln>
          </p:spPr>
        </p:cxnSp>
        <p:cxnSp>
          <p:nvCxnSpPr>
            <p:cNvPr id="636" name="Google Shape;636;p20"/>
            <p:cNvCxnSpPr>
              <a:stCxn id="633" idx="2"/>
              <a:endCxn id="620" idx="0"/>
            </p:cNvCxnSpPr>
            <p:nvPr/>
          </p:nvCxnSpPr>
          <p:spPr>
            <a:xfrm>
              <a:off x="4946072" y="4906997"/>
              <a:ext cx="0" cy="558600"/>
            </a:xfrm>
            <a:prstGeom prst="straightConnector1">
              <a:avLst/>
            </a:prstGeom>
            <a:noFill/>
            <a:ln w="9525" cap="flat" cmpd="sng">
              <a:solidFill>
                <a:srgbClr val="FF0000"/>
              </a:solidFill>
              <a:prstDash val="solid"/>
              <a:round/>
              <a:headEnd type="none" w="sm" len="sm"/>
              <a:tailEnd type="triangle" w="med" len="med"/>
            </a:ln>
          </p:spPr>
        </p:cxnSp>
        <p:sp>
          <p:nvSpPr>
            <p:cNvPr id="637" name="Google Shape;637;p20"/>
            <p:cNvSpPr/>
            <p:nvPr/>
          </p:nvSpPr>
          <p:spPr>
            <a:xfrm rot="5400000">
              <a:off x="4138972" y="5734504"/>
              <a:ext cx="508606" cy="1992746"/>
            </a:xfrm>
            <a:prstGeom prst="righ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638" name="Google Shape;638;p20"/>
            <p:cNvCxnSpPr>
              <a:stCxn id="630" idx="2"/>
              <a:endCxn id="626" idx="3"/>
            </p:cNvCxnSpPr>
            <p:nvPr/>
          </p:nvCxnSpPr>
          <p:spPr>
            <a:xfrm rot="5400000">
              <a:off x="13174485" y="5159768"/>
              <a:ext cx="384600" cy="996300"/>
            </a:xfrm>
            <a:prstGeom prst="bentConnector2">
              <a:avLst/>
            </a:prstGeom>
            <a:noFill/>
            <a:ln w="9525" cap="flat" cmpd="sng">
              <a:solidFill>
                <a:srgbClr val="FF0000"/>
              </a:solidFill>
              <a:prstDash val="solid"/>
              <a:round/>
              <a:headEnd type="none" w="sm" len="sm"/>
              <a:tailEnd type="triangle" w="med" len="med"/>
            </a:ln>
          </p:spPr>
        </p:cxnSp>
      </p:grpSp>
      <p:pic>
        <p:nvPicPr>
          <p:cNvPr id="639" name="Google Shape;639;p20"/>
          <p:cNvPicPr preferRelativeResize="0"/>
          <p:nvPr/>
        </p:nvPicPr>
        <p:blipFill rotWithShape="1">
          <a:blip r:embed="rId3">
            <a:alphaModFix/>
          </a:blip>
          <a:srcRect/>
          <a:stretch/>
        </p:blipFill>
        <p:spPr>
          <a:xfrm>
            <a:off x="6276678" y="603159"/>
            <a:ext cx="3708251"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849a1ee882_0_11"/>
          <p:cNvSpPr txBox="1">
            <a:spLocks noGrp="1"/>
          </p:cNvSpPr>
          <p:nvPr>
            <p:ph type="body" idx="1"/>
          </p:nvPr>
        </p:nvSpPr>
        <p:spPr>
          <a:xfrm>
            <a:off x="0" y="4114800"/>
            <a:ext cx="16256100" cy="8637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Singly </a:t>
            </a:r>
            <a:r>
              <a:rPr lang="en-US">
                <a:solidFill>
                  <a:schemeClr val="lt1"/>
                </a:solidFill>
                <a:latin typeface="Open Sans"/>
                <a:ea typeface="Open Sans"/>
                <a:cs typeface="Open Sans"/>
                <a:sym typeface="Open Sans"/>
              </a:rPr>
              <a:t>Linked List</a:t>
            </a:r>
            <a:endParaRPr/>
          </a:p>
          <a:p>
            <a:pPr marL="50800" lvl="0" indent="0" algn="ctr" rtl="0">
              <a:lnSpc>
                <a:spcPct val="90000"/>
              </a:lnSpc>
              <a:spcBef>
                <a:spcPts val="1000"/>
              </a:spcBef>
              <a:spcAft>
                <a:spcPts val="0"/>
              </a:spcAft>
              <a:buSzPts val="2800"/>
              <a:buNone/>
            </a:pPr>
            <a:endParaRPr>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Singly Linked List</a:t>
            </a:r>
            <a:endParaRPr/>
          </a:p>
        </p:txBody>
      </p:sp>
      <p:grpSp>
        <p:nvGrpSpPr>
          <p:cNvPr id="651" name="Google Shape;651;p21"/>
          <p:cNvGrpSpPr/>
          <p:nvPr/>
        </p:nvGrpSpPr>
        <p:grpSpPr>
          <a:xfrm>
            <a:off x="6012745" y="3008488"/>
            <a:ext cx="4230510" cy="4230512"/>
            <a:chOff x="6011335" y="2779888"/>
            <a:chExt cx="4230510" cy="4230512"/>
          </a:xfrm>
        </p:grpSpPr>
        <p:sp>
          <p:nvSpPr>
            <p:cNvPr id="652" name="Google Shape;652;p21"/>
            <p:cNvSpPr/>
            <p:nvPr/>
          </p:nvSpPr>
          <p:spPr>
            <a:xfrm>
              <a:off x="6736645" y="2779888"/>
              <a:ext cx="2779890" cy="982133"/>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653" name="Google Shape;653;p21"/>
            <p:cNvSpPr/>
            <p:nvPr/>
          </p:nvSpPr>
          <p:spPr>
            <a:xfrm>
              <a:off x="6011335" y="3505200"/>
              <a:ext cx="984956" cy="2779890"/>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654" name="Google Shape;654;p21"/>
            <p:cNvSpPr/>
            <p:nvPr/>
          </p:nvSpPr>
          <p:spPr>
            <a:xfrm>
              <a:off x="6736645" y="6025444"/>
              <a:ext cx="2779890" cy="984956"/>
            </a:xfrm>
            <a:custGeom>
              <a:avLst/>
              <a:gdLst/>
              <a:ahLst/>
              <a:cxnLst/>
              <a:rect l="l" t="t" r="r" b="b"/>
              <a:pathLst>
                <a:path w="1305" h="463" extrusionOk="0">
                  <a:moveTo>
                    <a:pt x="1184" y="0"/>
                  </a:moveTo>
                  <a:cubicBezTo>
                    <a:pt x="1042" y="142"/>
                    <a:pt x="854" y="220"/>
                    <a:pt x="653" y="220"/>
                  </a:cubicBezTo>
                  <a:cubicBezTo>
                    <a:pt x="452" y="220"/>
                    <a:pt x="263" y="142"/>
                    <a:pt x="122" y="0"/>
                  </a:cubicBezTo>
                  <a:cubicBezTo>
                    <a:pt x="122" y="0"/>
                    <a:pt x="122" y="0"/>
                    <a:pt x="122" y="0"/>
                  </a:cubicBezTo>
                  <a:cubicBezTo>
                    <a:pt x="0" y="122"/>
                    <a:pt x="0" y="122"/>
                    <a:pt x="0" y="122"/>
                  </a:cubicBezTo>
                  <a:cubicBezTo>
                    <a:pt x="163" y="285"/>
                    <a:pt x="377" y="379"/>
                    <a:pt x="605" y="391"/>
                  </a:cubicBezTo>
                  <a:cubicBezTo>
                    <a:pt x="653" y="463"/>
                    <a:pt x="653" y="463"/>
                    <a:pt x="653" y="463"/>
                  </a:cubicBezTo>
                  <a:cubicBezTo>
                    <a:pt x="700" y="391"/>
                    <a:pt x="700" y="391"/>
                    <a:pt x="700" y="391"/>
                  </a:cubicBezTo>
                  <a:cubicBezTo>
                    <a:pt x="929" y="379"/>
                    <a:pt x="1142" y="285"/>
                    <a:pt x="1305" y="122"/>
                  </a:cubicBezTo>
                  <a:cubicBezTo>
                    <a:pt x="1184" y="0"/>
                    <a:pt x="1184" y="0"/>
                    <a:pt x="1184" y="0"/>
                  </a:cubicBez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655" name="Google Shape;655;p21"/>
            <p:cNvSpPr/>
            <p:nvPr/>
          </p:nvSpPr>
          <p:spPr>
            <a:xfrm>
              <a:off x="9259712" y="3505200"/>
              <a:ext cx="982133" cy="2779890"/>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656" name="Google Shape;656;p21"/>
          <p:cNvSpPr/>
          <p:nvPr/>
        </p:nvSpPr>
        <p:spPr>
          <a:xfrm>
            <a:off x="6883273" y="4577454"/>
            <a:ext cx="2489454" cy="10806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Singly Linked List</a:t>
            </a:r>
            <a:endParaRPr sz="2200" b="0" i="0" u="none" strike="noStrike" cap="none">
              <a:solidFill>
                <a:srgbClr val="3F3F3F"/>
              </a:solidFill>
              <a:latin typeface="Open Sans"/>
              <a:ea typeface="Open Sans"/>
              <a:cs typeface="Open Sans"/>
              <a:sym typeface="Open Sans"/>
            </a:endParaRPr>
          </a:p>
        </p:txBody>
      </p:sp>
      <p:sp>
        <p:nvSpPr>
          <p:cNvPr id="657" name="Google Shape;657;p21"/>
          <p:cNvSpPr/>
          <p:nvPr/>
        </p:nvSpPr>
        <p:spPr>
          <a:xfrm>
            <a:off x="2825928" y="4571999"/>
            <a:ext cx="3012239" cy="10806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can move only in one direction.</a:t>
            </a:r>
            <a:endParaRPr sz="2200" b="0" i="0" u="none" strike="noStrike" cap="none">
              <a:solidFill>
                <a:srgbClr val="3F3F3F"/>
              </a:solidFill>
              <a:latin typeface="Open Sans"/>
              <a:ea typeface="Open Sans"/>
              <a:cs typeface="Open Sans"/>
              <a:sym typeface="Open Sans"/>
            </a:endParaRPr>
          </a:p>
        </p:txBody>
      </p:sp>
      <p:sp>
        <p:nvSpPr>
          <p:cNvPr id="658" name="Google Shape;658;p21"/>
          <p:cNvSpPr/>
          <p:nvPr/>
        </p:nvSpPr>
        <p:spPr>
          <a:xfrm>
            <a:off x="10417833" y="4572000"/>
            <a:ext cx="3012239" cy="10806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most commonly used linked list.</a:t>
            </a:r>
            <a:endParaRPr sz="2200" b="0" i="0" u="none" strike="noStrike" cap="none">
              <a:solidFill>
                <a:srgbClr val="3F3F3F"/>
              </a:solidFill>
              <a:latin typeface="Open Sans"/>
              <a:ea typeface="Open Sans"/>
              <a:cs typeface="Open Sans"/>
              <a:sym typeface="Open Sans"/>
            </a:endParaRPr>
          </a:p>
        </p:txBody>
      </p:sp>
      <p:sp>
        <p:nvSpPr>
          <p:cNvPr id="659" name="Google Shape;659;p21"/>
          <p:cNvSpPr/>
          <p:nvPr/>
        </p:nvSpPr>
        <p:spPr>
          <a:xfrm>
            <a:off x="6305596" y="7381204"/>
            <a:ext cx="3644809" cy="10806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is the collection of an ordered set of elements.</a:t>
            </a:r>
            <a:endParaRPr sz="2200" b="0" i="0" u="none" strike="noStrike" cap="none">
              <a:solidFill>
                <a:srgbClr val="3F3F3F"/>
              </a:solidFill>
              <a:latin typeface="Open Sans"/>
              <a:ea typeface="Open Sans"/>
              <a:cs typeface="Open Sans"/>
              <a:sym typeface="Open Sans"/>
            </a:endParaRPr>
          </a:p>
        </p:txBody>
      </p:sp>
      <p:sp>
        <p:nvSpPr>
          <p:cNvPr id="660" name="Google Shape;660;p21"/>
          <p:cNvSpPr/>
          <p:nvPr/>
        </p:nvSpPr>
        <p:spPr>
          <a:xfrm>
            <a:off x="5459818" y="1697732"/>
            <a:ext cx="5336365" cy="10806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Every node contains two fields: data field and pointer to the next node.</a:t>
            </a:r>
            <a:endParaRPr sz="2200" b="0" i="0" u="none" strike="noStrike" cap="none">
              <a:solidFill>
                <a:srgbClr val="3F3F3F"/>
              </a:solidFill>
              <a:latin typeface="Open Sans"/>
              <a:ea typeface="Open Sans"/>
              <a:cs typeface="Open Sans"/>
              <a:sym typeface="Open Sans"/>
            </a:endParaRPr>
          </a:p>
        </p:txBody>
      </p:sp>
      <p:pic>
        <p:nvPicPr>
          <p:cNvPr id="661" name="Google Shape;661;p21"/>
          <p:cNvPicPr preferRelativeResize="0"/>
          <p:nvPr/>
        </p:nvPicPr>
        <p:blipFill rotWithShape="1">
          <a:blip r:embed="rId3">
            <a:alphaModFix/>
          </a:blip>
          <a:srcRect/>
          <a:stretch/>
        </p:blipFill>
        <p:spPr>
          <a:xfrm>
            <a:off x="5662963" y="603159"/>
            <a:ext cx="4935681"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2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Singly Linked List</a:t>
            </a:r>
            <a:endParaRPr/>
          </a:p>
        </p:txBody>
      </p:sp>
      <p:sp>
        <p:nvSpPr>
          <p:cNvPr id="668" name="Google Shape;668;p22"/>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create and perform operations on the singly linked list.</a:t>
            </a:r>
            <a:endParaRPr>
              <a:solidFill>
                <a:srgbClr val="3F3F3F"/>
              </a:solidFill>
            </a:endParaRPr>
          </a:p>
        </p:txBody>
      </p:sp>
      <p:sp>
        <p:nvSpPr>
          <p:cNvPr id="669" name="Google Shape;669;p22"/>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676" name="Google Shape;676;p23"/>
          <p:cNvSpPr txBox="1"/>
          <p:nvPr/>
        </p:nvSpPr>
        <p:spPr>
          <a:xfrm>
            <a:off x="1896549" y="1462037"/>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working of singly linked list:</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singly linked list</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677" name="Google Shape;677;p23"/>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849a1ee882_0_15"/>
          <p:cNvSpPr txBox="1">
            <a:spLocks noGrp="1"/>
          </p:cNvSpPr>
          <p:nvPr>
            <p:ph type="body" idx="1"/>
          </p:nvPr>
        </p:nvSpPr>
        <p:spPr>
          <a:xfrm>
            <a:off x="0" y="4114800"/>
            <a:ext cx="16256100" cy="8637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Circular </a:t>
            </a:r>
            <a:r>
              <a:rPr lang="en-US">
                <a:solidFill>
                  <a:schemeClr val="lt1"/>
                </a:solidFill>
                <a:latin typeface="Open Sans"/>
                <a:ea typeface="Open Sans"/>
                <a:cs typeface="Open Sans"/>
                <a:sym typeface="Open Sans"/>
              </a:rPr>
              <a:t>Linked List</a:t>
            </a:r>
            <a:endParaRPr/>
          </a:p>
          <a:p>
            <a:pPr marL="50800" lvl="0" indent="0" algn="ctr" rtl="0">
              <a:lnSpc>
                <a:spcPct val="90000"/>
              </a:lnSpc>
              <a:spcBef>
                <a:spcPts val="1000"/>
              </a:spcBef>
              <a:spcAft>
                <a:spcPts val="0"/>
              </a:spcAft>
              <a:buSzPts val="2800"/>
              <a:buNone/>
            </a:pPr>
            <a:endParaRPr>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Circular Linked List</a:t>
            </a:r>
            <a:endParaRPr/>
          </a:p>
        </p:txBody>
      </p:sp>
      <p:grpSp>
        <p:nvGrpSpPr>
          <p:cNvPr id="689" name="Google Shape;689;p24"/>
          <p:cNvGrpSpPr/>
          <p:nvPr/>
        </p:nvGrpSpPr>
        <p:grpSpPr>
          <a:xfrm>
            <a:off x="1268845" y="5109839"/>
            <a:ext cx="12058071" cy="1475510"/>
            <a:chOff x="810491" y="4759036"/>
            <a:chExt cx="12058071" cy="1475510"/>
          </a:xfrm>
        </p:grpSpPr>
        <p:grpSp>
          <p:nvGrpSpPr>
            <p:cNvPr id="690" name="Google Shape;690;p24"/>
            <p:cNvGrpSpPr/>
            <p:nvPr/>
          </p:nvGrpSpPr>
          <p:grpSpPr>
            <a:xfrm>
              <a:off x="3387436" y="5465618"/>
              <a:ext cx="2078182" cy="768928"/>
              <a:chOff x="1267691" y="5548745"/>
              <a:chExt cx="2078182" cy="768928"/>
            </a:xfrm>
          </p:grpSpPr>
          <p:sp>
            <p:nvSpPr>
              <p:cNvPr id="691" name="Google Shape;691;p24"/>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sp>
            <p:nvSpPr>
              <p:cNvPr id="692" name="Google Shape;692;p24"/>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Next</a:t>
                </a:r>
                <a:endParaRPr sz="2200" b="0" i="0" u="none" strike="noStrike" cap="none">
                  <a:solidFill>
                    <a:schemeClr val="lt1"/>
                  </a:solidFill>
                  <a:latin typeface="Open Sans"/>
                  <a:ea typeface="Open Sans"/>
                  <a:cs typeface="Open Sans"/>
                  <a:sym typeface="Open Sans"/>
                </a:endParaRPr>
              </a:p>
            </p:txBody>
          </p:sp>
        </p:grpSp>
        <p:grpSp>
          <p:nvGrpSpPr>
            <p:cNvPr id="693" name="Google Shape;693;p24"/>
            <p:cNvGrpSpPr/>
            <p:nvPr/>
          </p:nvGrpSpPr>
          <p:grpSpPr>
            <a:xfrm>
              <a:off x="7088908" y="5465618"/>
              <a:ext cx="2078182" cy="768928"/>
              <a:chOff x="1267691" y="5548745"/>
              <a:chExt cx="2078182" cy="768928"/>
            </a:xfrm>
          </p:grpSpPr>
          <p:sp>
            <p:nvSpPr>
              <p:cNvPr id="694" name="Google Shape;694;p24"/>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695" name="Google Shape;695;p24"/>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Next</a:t>
                </a:r>
                <a:endParaRPr sz="2200" b="0" i="0" u="none" strike="noStrike" cap="none">
                  <a:solidFill>
                    <a:schemeClr val="lt1"/>
                  </a:solidFill>
                  <a:latin typeface="Open Sans"/>
                  <a:ea typeface="Open Sans"/>
                  <a:cs typeface="Open Sans"/>
                  <a:sym typeface="Open Sans"/>
                </a:endParaRPr>
              </a:p>
            </p:txBody>
          </p:sp>
        </p:grpSp>
        <p:grpSp>
          <p:nvGrpSpPr>
            <p:cNvPr id="696" name="Google Shape;696;p24"/>
            <p:cNvGrpSpPr/>
            <p:nvPr/>
          </p:nvGrpSpPr>
          <p:grpSpPr>
            <a:xfrm>
              <a:off x="10790380" y="5465618"/>
              <a:ext cx="2078182" cy="768928"/>
              <a:chOff x="1267691" y="5548745"/>
              <a:chExt cx="2078182" cy="768928"/>
            </a:xfrm>
          </p:grpSpPr>
          <p:sp>
            <p:nvSpPr>
              <p:cNvPr id="697" name="Google Shape;697;p24"/>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698" name="Google Shape;698;p24"/>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Next</a:t>
                </a:r>
                <a:endParaRPr sz="2200" b="0" i="0" u="none" strike="noStrike" cap="none">
                  <a:solidFill>
                    <a:schemeClr val="lt1"/>
                  </a:solidFill>
                  <a:latin typeface="Open Sans"/>
                  <a:ea typeface="Open Sans"/>
                  <a:cs typeface="Open Sans"/>
                  <a:sym typeface="Open Sans"/>
                </a:endParaRPr>
              </a:p>
            </p:txBody>
          </p:sp>
        </p:grpSp>
        <p:cxnSp>
          <p:nvCxnSpPr>
            <p:cNvPr id="699" name="Google Shape;699;p24"/>
            <p:cNvCxnSpPr>
              <a:stCxn id="692" idx="3"/>
              <a:endCxn id="694" idx="1"/>
            </p:cNvCxnSpPr>
            <p:nvPr/>
          </p:nvCxnSpPr>
          <p:spPr>
            <a:xfrm>
              <a:off x="5465618" y="5850082"/>
              <a:ext cx="1623300" cy="0"/>
            </a:xfrm>
            <a:prstGeom prst="straightConnector1">
              <a:avLst/>
            </a:prstGeom>
            <a:noFill/>
            <a:ln w="38100" cap="flat" cmpd="sng">
              <a:solidFill>
                <a:srgbClr val="92D050"/>
              </a:solidFill>
              <a:prstDash val="solid"/>
              <a:round/>
              <a:headEnd type="none" w="sm" len="sm"/>
              <a:tailEnd type="triangle" w="med" len="med"/>
            </a:ln>
          </p:spPr>
        </p:cxnSp>
        <p:cxnSp>
          <p:nvCxnSpPr>
            <p:cNvPr id="700" name="Google Shape;700;p24"/>
            <p:cNvCxnSpPr>
              <a:stCxn id="695" idx="3"/>
              <a:endCxn id="697" idx="1"/>
            </p:cNvCxnSpPr>
            <p:nvPr/>
          </p:nvCxnSpPr>
          <p:spPr>
            <a:xfrm>
              <a:off x="9167090" y="5850082"/>
              <a:ext cx="1623300" cy="0"/>
            </a:xfrm>
            <a:prstGeom prst="straightConnector1">
              <a:avLst/>
            </a:prstGeom>
            <a:noFill/>
            <a:ln w="38100" cap="flat" cmpd="sng">
              <a:solidFill>
                <a:srgbClr val="92D050"/>
              </a:solidFill>
              <a:prstDash val="solid"/>
              <a:round/>
              <a:headEnd type="none" w="sm" len="sm"/>
              <a:tailEnd type="triangle" w="med" len="med"/>
            </a:ln>
          </p:spPr>
        </p:cxnSp>
        <p:sp>
          <p:nvSpPr>
            <p:cNvPr id="701" name="Google Shape;701;p24"/>
            <p:cNvSpPr/>
            <p:nvPr/>
          </p:nvSpPr>
          <p:spPr>
            <a:xfrm>
              <a:off x="810491" y="4759036"/>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Head</a:t>
              </a:r>
              <a:endParaRPr sz="2200" b="0" i="0" u="none" strike="noStrike" cap="none">
                <a:solidFill>
                  <a:srgbClr val="3F3F3F"/>
                </a:solidFill>
                <a:latin typeface="Open Sans"/>
                <a:ea typeface="Open Sans"/>
                <a:cs typeface="Open Sans"/>
                <a:sym typeface="Open Sans"/>
              </a:endParaRPr>
            </a:p>
          </p:txBody>
        </p:sp>
        <p:cxnSp>
          <p:nvCxnSpPr>
            <p:cNvPr id="702" name="Google Shape;702;p24"/>
            <p:cNvCxnSpPr>
              <a:stCxn id="701" idx="2"/>
              <a:endCxn id="691" idx="1"/>
            </p:cNvCxnSpPr>
            <p:nvPr/>
          </p:nvCxnSpPr>
          <p:spPr>
            <a:xfrm rot="-5400000" flipH="1">
              <a:off x="2404914" y="4867568"/>
              <a:ext cx="384600" cy="1580700"/>
            </a:xfrm>
            <a:prstGeom prst="bentConnector2">
              <a:avLst/>
            </a:prstGeom>
            <a:noFill/>
            <a:ln w="9525" cap="flat" cmpd="sng">
              <a:solidFill>
                <a:srgbClr val="FF0000"/>
              </a:solidFill>
              <a:prstDash val="solid"/>
              <a:round/>
              <a:headEnd type="none" w="sm" len="sm"/>
              <a:tailEnd type="triangle" w="med" len="med"/>
            </a:ln>
          </p:spPr>
        </p:cxnSp>
      </p:grpSp>
      <p:cxnSp>
        <p:nvCxnSpPr>
          <p:cNvPr id="703" name="Google Shape;703;p24"/>
          <p:cNvCxnSpPr>
            <a:stCxn id="698" idx="3"/>
          </p:cNvCxnSpPr>
          <p:nvPr/>
        </p:nvCxnSpPr>
        <p:spPr>
          <a:xfrm flipH="1">
            <a:off x="3845716" y="6200885"/>
            <a:ext cx="9481200" cy="244800"/>
          </a:xfrm>
          <a:prstGeom prst="bentConnector5">
            <a:avLst>
              <a:gd name="adj1" fmla="val -2411"/>
              <a:gd name="adj2" fmla="val 700367"/>
              <a:gd name="adj3" fmla="val 109619"/>
            </a:avLst>
          </a:prstGeom>
          <a:noFill/>
          <a:ln w="38100" cap="flat" cmpd="sng">
            <a:solidFill>
              <a:schemeClr val="accent6"/>
            </a:solidFill>
            <a:prstDash val="solid"/>
            <a:round/>
            <a:headEnd type="none" w="sm" len="sm"/>
            <a:tailEnd type="triangle" w="med" len="med"/>
          </a:ln>
        </p:spPr>
      </p:cxnSp>
      <p:sp>
        <p:nvSpPr>
          <p:cNvPr id="704" name="Google Shape;704;p24"/>
          <p:cNvSpPr/>
          <p:nvPr/>
        </p:nvSpPr>
        <p:spPr>
          <a:xfrm>
            <a:off x="854363" y="1780919"/>
            <a:ext cx="14547273" cy="166751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 this type of a linked list, the last node of the list has the pointer to the first node.</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It does not have a beginning or an end.</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Circular links go around the nodes until the program reaches the same node from where it started.</a:t>
            </a:r>
            <a:endParaRPr sz="2200" b="0" i="0" u="none" strike="noStrike" cap="none">
              <a:solidFill>
                <a:srgbClr val="3F3F3F"/>
              </a:solidFill>
              <a:latin typeface="Open Sans"/>
              <a:ea typeface="Open Sans"/>
              <a:cs typeface="Open Sans"/>
              <a:sym typeface="Open Sans"/>
            </a:endParaRPr>
          </a:p>
        </p:txBody>
      </p:sp>
      <p:pic>
        <p:nvPicPr>
          <p:cNvPr id="705" name="Google Shape;705;p24"/>
          <p:cNvPicPr preferRelativeResize="0"/>
          <p:nvPr/>
        </p:nvPicPr>
        <p:blipFill rotWithShape="1">
          <a:blip r:embed="rId3">
            <a:alphaModFix/>
          </a:blip>
          <a:srcRect/>
          <a:stretch/>
        </p:blipFill>
        <p:spPr>
          <a:xfrm>
            <a:off x="5416179" y="603159"/>
            <a:ext cx="5429249" cy="3657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2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Circular Linked List</a:t>
            </a:r>
            <a:endParaRPr/>
          </a:p>
        </p:txBody>
      </p:sp>
      <p:sp>
        <p:nvSpPr>
          <p:cNvPr id="712" name="Google Shape;712;p25"/>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create and perform operations on the circular linked list.</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713" name="Google Shape;713;p25"/>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720" name="Google Shape;720;p26"/>
          <p:cNvSpPr txBox="1"/>
          <p:nvPr/>
        </p:nvSpPr>
        <p:spPr>
          <a:xfrm>
            <a:off x="1896549" y="1462037"/>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working of circular linked list:</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circular linked list</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000000"/>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000000"/>
              </a:solidFill>
              <a:latin typeface="Arial"/>
              <a:ea typeface="Arial"/>
              <a:cs typeface="Arial"/>
              <a:sym typeface="Arial"/>
            </a:endParaRPr>
          </a:p>
        </p:txBody>
      </p:sp>
      <p:pic>
        <p:nvPicPr>
          <p:cNvPr id="721" name="Google Shape;721;p26"/>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849a137d57_0_239"/>
          <p:cNvSpPr txBox="1"/>
          <p:nvPr/>
        </p:nvSpPr>
        <p:spPr>
          <a:xfrm>
            <a:off x="1449549" y="2385500"/>
            <a:ext cx="52512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33333"/>
              </a:buClr>
              <a:buSzPts val="2200"/>
              <a:buFont typeface="Open Sans"/>
              <a:buChar char="-"/>
            </a:pPr>
            <a:r>
              <a:rPr lang="en-US" sz="2200">
                <a:solidFill>
                  <a:srgbClr val="333333"/>
                </a:solidFill>
                <a:latin typeface="Open Sans"/>
                <a:ea typeface="Open Sans"/>
                <a:cs typeface="Open Sans"/>
                <a:sym typeface="Open Sans"/>
              </a:rPr>
              <a:t>What is data structure?</a:t>
            </a:r>
            <a:endParaRPr>
              <a:solidFill>
                <a:srgbClr val="333333"/>
              </a:solidFill>
            </a:endParaRPr>
          </a:p>
          <a:p>
            <a:pPr marL="457200" lvl="0" indent="-368300" algn="l" rtl="0">
              <a:lnSpc>
                <a:spcPct val="115000"/>
              </a:lnSpc>
              <a:spcBef>
                <a:spcPts val="0"/>
              </a:spcBef>
              <a:spcAft>
                <a:spcPts val="0"/>
              </a:spcAft>
              <a:buClr>
                <a:srgbClr val="333333"/>
              </a:buClr>
              <a:buSzPts val="2200"/>
              <a:buFont typeface="Open Sans"/>
              <a:buChar char="-"/>
            </a:pPr>
            <a:r>
              <a:rPr lang="en-US" sz="2200">
                <a:solidFill>
                  <a:srgbClr val="333333"/>
                </a:solidFill>
                <a:latin typeface="Open Sans"/>
                <a:ea typeface="Open Sans"/>
                <a:cs typeface="Open Sans"/>
                <a:sym typeface="Open Sans"/>
              </a:rPr>
              <a:t>Fundamentals of data structure</a:t>
            </a:r>
            <a:endParaRPr>
              <a:solidFill>
                <a:srgbClr val="333333"/>
              </a:solidFill>
            </a:endParaRPr>
          </a:p>
          <a:p>
            <a:pPr marL="0" marR="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p:txBody>
      </p:sp>
      <p:sp>
        <p:nvSpPr>
          <p:cNvPr id="412" name="Google Shape;412;g849a137d57_0_239"/>
          <p:cNvSpPr/>
          <p:nvPr/>
        </p:nvSpPr>
        <p:spPr>
          <a:xfrm>
            <a:off x="1241437" y="1849340"/>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Explain the fundamentals of data structures</a:t>
            </a:r>
            <a:endParaRPr sz="1400" b="0" i="0" u="none" strike="noStrike" cap="none">
              <a:solidFill>
                <a:srgbClr val="333333"/>
              </a:solidFill>
              <a:latin typeface="Arial"/>
              <a:ea typeface="Arial"/>
              <a:cs typeface="Arial"/>
              <a:sym typeface="Arial"/>
            </a:endParaRPr>
          </a:p>
        </p:txBody>
      </p:sp>
      <p:sp>
        <p:nvSpPr>
          <p:cNvPr id="413" name="Google Shape;413;g849a137d57_0_239"/>
          <p:cNvSpPr txBox="1"/>
          <p:nvPr/>
        </p:nvSpPr>
        <p:spPr>
          <a:xfrm>
            <a:off x="1449552" y="4577156"/>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Maven build life cycle</a:t>
            </a:r>
            <a:endParaRPr sz="1400" b="0" i="0" u="none" strike="noStrike" cap="none">
              <a:solidFill>
                <a:srgbClr val="333333"/>
              </a:solidFill>
              <a:latin typeface="Arial"/>
              <a:ea typeface="Arial"/>
              <a:cs typeface="Arial"/>
              <a:sym typeface="Arial"/>
            </a:endParaRPr>
          </a:p>
        </p:txBody>
      </p:sp>
      <p:sp>
        <p:nvSpPr>
          <p:cNvPr id="414" name="Google Shape;414;g849a137d57_0_239"/>
          <p:cNvSpPr/>
          <p:nvPr/>
        </p:nvSpPr>
        <p:spPr>
          <a:xfrm>
            <a:off x="1241414" y="4069323"/>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Explain the fundamentals of Maven</a:t>
            </a:r>
            <a:endParaRPr sz="1400" b="0" i="0" u="none" strike="noStrike" cap="none">
              <a:solidFill>
                <a:srgbClr val="333333"/>
              </a:solidFill>
              <a:latin typeface="Arial"/>
              <a:ea typeface="Arial"/>
              <a:cs typeface="Arial"/>
              <a:sym typeface="Arial"/>
            </a:endParaRPr>
          </a:p>
        </p:txBody>
      </p:sp>
      <p:sp>
        <p:nvSpPr>
          <p:cNvPr id="415" name="Google Shape;415;g849a137d57_0_239"/>
          <p:cNvSpPr txBox="1"/>
          <p:nvPr/>
        </p:nvSpPr>
        <p:spPr>
          <a:xfrm>
            <a:off x="1538172" y="6571150"/>
            <a:ext cx="55884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Building a jar</a:t>
            </a:r>
            <a:endParaRPr>
              <a:solidFill>
                <a:srgbClr val="333333"/>
              </a:solidFill>
            </a:endParaRPr>
          </a:p>
          <a:p>
            <a:pPr marL="45720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a:p>
            <a:pPr marL="457200" marR="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p:txBody>
      </p:sp>
      <p:sp>
        <p:nvSpPr>
          <p:cNvPr id="416" name="Google Shape;416;g849a137d57_0_239"/>
          <p:cNvSpPr/>
          <p:nvPr/>
        </p:nvSpPr>
        <p:spPr>
          <a:xfrm>
            <a:off x="1201902" y="6024077"/>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Set up your first Maven project  </a:t>
            </a:r>
            <a:endParaRPr sz="1400" b="0" i="0" u="none" strike="noStrike" cap="none">
              <a:solidFill>
                <a:srgbClr val="333333"/>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849a1ee882_0_19"/>
          <p:cNvSpPr txBox="1">
            <a:spLocks noGrp="1"/>
          </p:cNvSpPr>
          <p:nvPr>
            <p:ph type="body" idx="1"/>
          </p:nvPr>
        </p:nvSpPr>
        <p:spPr>
          <a:xfrm>
            <a:off x="0" y="4114800"/>
            <a:ext cx="16256100" cy="8637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Doubly </a:t>
            </a:r>
            <a:r>
              <a:rPr lang="en-US">
                <a:solidFill>
                  <a:schemeClr val="lt1"/>
                </a:solidFill>
                <a:latin typeface="Open Sans"/>
                <a:ea typeface="Open Sans"/>
                <a:cs typeface="Open Sans"/>
                <a:sym typeface="Open Sans"/>
              </a:rPr>
              <a:t>Linked List</a:t>
            </a:r>
            <a:endParaRPr/>
          </a:p>
          <a:p>
            <a:pPr marL="50800" lvl="0" indent="0" algn="ctr" rtl="0">
              <a:lnSpc>
                <a:spcPct val="90000"/>
              </a:lnSpc>
              <a:spcBef>
                <a:spcPts val="1000"/>
              </a:spcBef>
              <a:spcAft>
                <a:spcPts val="0"/>
              </a:spcAft>
              <a:buSzPts val="2800"/>
              <a:buNone/>
            </a:pPr>
            <a:endParaRPr>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Doubly Linked List</a:t>
            </a:r>
            <a:endParaRPr/>
          </a:p>
        </p:txBody>
      </p:sp>
      <p:grpSp>
        <p:nvGrpSpPr>
          <p:cNvPr id="733" name="Google Shape;733;p27"/>
          <p:cNvGrpSpPr/>
          <p:nvPr/>
        </p:nvGrpSpPr>
        <p:grpSpPr>
          <a:xfrm>
            <a:off x="565260" y="5314599"/>
            <a:ext cx="13908007" cy="2530406"/>
            <a:chOff x="66497" y="4441762"/>
            <a:chExt cx="13908007" cy="2530406"/>
          </a:xfrm>
        </p:grpSpPr>
        <p:cxnSp>
          <p:nvCxnSpPr>
            <p:cNvPr id="734" name="Google Shape;734;p27"/>
            <p:cNvCxnSpPr/>
            <p:nvPr/>
          </p:nvCxnSpPr>
          <p:spPr>
            <a:xfrm rot="10800000" flipH="1">
              <a:off x="5404426" y="6463011"/>
              <a:ext cx="1163897" cy="1"/>
            </a:xfrm>
            <a:prstGeom prst="straightConnector1">
              <a:avLst/>
            </a:prstGeom>
            <a:noFill/>
            <a:ln w="38100" cap="flat" cmpd="sng">
              <a:solidFill>
                <a:srgbClr val="92D050"/>
              </a:solidFill>
              <a:prstDash val="solid"/>
              <a:round/>
              <a:headEnd type="none" w="sm" len="sm"/>
              <a:tailEnd type="triangle" w="med" len="med"/>
            </a:ln>
          </p:spPr>
        </p:cxnSp>
        <p:cxnSp>
          <p:nvCxnSpPr>
            <p:cNvPr id="735" name="Google Shape;735;p27"/>
            <p:cNvCxnSpPr/>
            <p:nvPr/>
          </p:nvCxnSpPr>
          <p:spPr>
            <a:xfrm>
              <a:off x="9687676" y="6442229"/>
              <a:ext cx="1158241" cy="0"/>
            </a:xfrm>
            <a:prstGeom prst="straightConnector1">
              <a:avLst/>
            </a:prstGeom>
            <a:noFill/>
            <a:ln w="38100" cap="flat" cmpd="sng">
              <a:solidFill>
                <a:srgbClr val="92D050"/>
              </a:solidFill>
              <a:prstDash val="solid"/>
              <a:round/>
              <a:headEnd type="none" w="sm" len="sm"/>
              <a:tailEnd type="triangle" w="med" len="med"/>
            </a:ln>
          </p:spPr>
        </p:cxnSp>
        <p:sp>
          <p:nvSpPr>
            <p:cNvPr id="736" name="Google Shape;736;p27"/>
            <p:cNvSpPr/>
            <p:nvPr/>
          </p:nvSpPr>
          <p:spPr>
            <a:xfrm>
              <a:off x="66497" y="5465351"/>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Head</a:t>
              </a:r>
              <a:endParaRPr sz="2200" b="0" i="0" u="none" strike="noStrike" cap="none">
                <a:solidFill>
                  <a:srgbClr val="3F3F3F"/>
                </a:solidFill>
                <a:latin typeface="Open Sans"/>
                <a:ea typeface="Open Sans"/>
                <a:cs typeface="Open Sans"/>
                <a:sym typeface="Open Sans"/>
              </a:endParaRPr>
            </a:p>
          </p:txBody>
        </p:sp>
        <p:sp>
          <p:nvSpPr>
            <p:cNvPr id="737" name="Google Shape;737;p27"/>
            <p:cNvSpPr/>
            <p:nvPr/>
          </p:nvSpPr>
          <p:spPr>
            <a:xfrm>
              <a:off x="2849416" y="4969210"/>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a:t>
              </a:r>
              <a:endParaRPr sz="2200" b="0" i="0" u="none" strike="noStrike" cap="none">
                <a:solidFill>
                  <a:srgbClr val="3F3F3F"/>
                </a:solidFill>
                <a:latin typeface="Open Sans"/>
                <a:ea typeface="Open Sans"/>
                <a:cs typeface="Open Sans"/>
                <a:sym typeface="Open Sans"/>
              </a:endParaRPr>
            </a:p>
          </p:txBody>
        </p:sp>
        <p:sp>
          <p:nvSpPr>
            <p:cNvPr id="738" name="Google Shape;738;p27"/>
            <p:cNvSpPr/>
            <p:nvPr/>
          </p:nvSpPr>
          <p:spPr>
            <a:xfrm>
              <a:off x="3888508" y="4486033"/>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Next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node pointer</a:t>
              </a:r>
              <a:endParaRPr sz="2200" b="0" i="0" u="none" strike="noStrike" cap="none">
                <a:solidFill>
                  <a:srgbClr val="3F3F3F"/>
                </a:solidFill>
                <a:latin typeface="Open Sans"/>
                <a:ea typeface="Open Sans"/>
                <a:cs typeface="Open Sans"/>
                <a:sym typeface="Open Sans"/>
              </a:endParaRPr>
            </a:p>
          </p:txBody>
        </p:sp>
        <p:cxnSp>
          <p:nvCxnSpPr>
            <p:cNvPr id="739" name="Google Shape;739;p27"/>
            <p:cNvCxnSpPr>
              <a:stCxn id="737" idx="2"/>
              <a:endCxn id="740" idx="0"/>
            </p:cNvCxnSpPr>
            <p:nvPr/>
          </p:nvCxnSpPr>
          <p:spPr>
            <a:xfrm>
              <a:off x="3845789" y="5675792"/>
              <a:ext cx="0" cy="527400"/>
            </a:xfrm>
            <a:prstGeom prst="straightConnector1">
              <a:avLst/>
            </a:prstGeom>
            <a:noFill/>
            <a:ln w="9525" cap="flat" cmpd="sng">
              <a:solidFill>
                <a:srgbClr val="FF0000"/>
              </a:solidFill>
              <a:prstDash val="solid"/>
              <a:round/>
              <a:headEnd type="none" w="sm" len="sm"/>
              <a:tailEnd type="triangle" w="med" len="med"/>
            </a:ln>
          </p:spPr>
        </p:cxnSp>
        <p:cxnSp>
          <p:nvCxnSpPr>
            <p:cNvPr id="741" name="Google Shape;741;p27"/>
            <p:cNvCxnSpPr>
              <a:stCxn id="738" idx="2"/>
              <a:endCxn id="742" idx="0"/>
            </p:cNvCxnSpPr>
            <p:nvPr/>
          </p:nvCxnSpPr>
          <p:spPr>
            <a:xfrm>
              <a:off x="4884881" y="5192615"/>
              <a:ext cx="0" cy="1010700"/>
            </a:xfrm>
            <a:prstGeom prst="straightConnector1">
              <a:avLst/>
            </a:prstGeom>
            <a:noFill/>
            <a:ln w="9525" cap="flat" cmpd="sng">
              <a:solidFill>
                <a:srgbClr val="FF0000"/>
              </a:solidFill>
              <a:prstDash val="solid"/>
              <a:round/>
              <a:headEnd type="none" w="sm" len="sm"/>
              <a:tailEnd type="triangle" w="med" len="med"/>
            </a:ln>
          </p:spPr>
        </p:cxnSp>
        <p:grpSp>
          <p:nvGrpSpPr>
            <p:cNvPr id="743" name="Google Shape;743;p27"/>
            <p:cNvGrpSpPr/>
            <p:nvPr/>
          </p:nvGrpSpPr>
          <p:grpSpPr>
            <a:xfrm>
              <a:off x="1062870" y="6171933"/>
              <a:ext cx="4341556" cy="800235"/>
              <a:chOff x="1416162" y="6171933"/>
              <a:chExt cx="4341556" cy="800235"/>
            </a:xfrm>
          </p:grpSpPr>
          <p:grpSp>
            <p:nvGrpSpPr>
              <p:cNvPr id="744" name="Google Shape;744;p27"/>
              <p:cNvGrpSpPr/>
              <p:nvPr/>
            </p:nvGrpSpPr>
            <p:grpSpPr>
              <a:xfrm>
                <a:off x="3679536" y="6203240"/>
                <a:ext cx="2078182" cy="768928"/>
                <a:chOff x="1267691" y="5548745"/>
                <a:chExt cx="2078182" cy="768928"/>
              </a:xfrm>
            </p:grpSpPr>
            <p:sp>
              <p:nvSpPr>
                <p:cNvPr id="740" name="Google Shape;740;p27"/>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sp>
              <p:nvSpPr>
                <p:cNvPr id="742" name="Google Shape;742;p27"/>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cxnSp>
            <p:nvCxnSpPr>
              <p:cNvPr id="745" name="Google Shape;745;p27"/>
              <p:cNvCxnSpPr>
                <a:stCxn id="736" idx="2"/>
                <a:endCxn id="746" idx="1"/>
              </p:cNvCxnSpPr>
              <p:nvPr/>
            </p:nvCxnSpPr>
            <p:spPr>
              <a:xfrm rot="-5400000" flipH="1">
                <a:off x="1825062" y="5763033"/>
                <a:ext cx="415800" cy="1233600"/>
              </a:xfrm>
              <a:prstGeom prst="bentConnector2">
                <a:avLst/>
              </a:prstGeom>
              <a:noFill/>
              <a:ln w="9525" cap="flat" cmpd="sng">
                <a:solidFill>
                  <a:srgbClr val="FF0000"/>
                </a:solidFill>
                <a:prstDash val="solid"/>
                <a:round/>
                <a:headEnd type="none" w="sm" len="sm"/>
                <a:tailEnd type="triangle" w="med" len="med"/>
              </a:ln>
            </p:spPr>
          </p:cxnSp>
          <p:sp>
            <p:nvSpPr>
              <p:cNvPr id="746" name="Google Shape;746;p27"/>
              <p:cNvSpPr/>
              <p:nvPr/>
            </p:nvSpPr>
            <p:spPr>
              <a:xfrm>
                <a:off x="2649911" y="6203240"/>
                <a:ext cx="1039091" cy="768928"/>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NULL</a:t>
                </a:r>
                <a:endParaRPr sz="2200" b="0" i="0" u="none" strike="noStrike" cap="none">
                  <a:solidFill>
                    <a:schemeClr val="lt1"/>
                  </a:solidFill>
                  <a:latin typeface="Open Sans"/>
                  <a:ea typeface="Open Sans"/>
                  <a:cs typeface="Open Sans"/>
                  <a:sym typeface="Open Sans"/>
                </a:endParaRPr>
              </a:p>
            </p:txBody>
          </p:sp>
        </p:grpSp>
        <p:grpSp>
          <p:nvGrpSpPr>
            <p:cNvPr id="747" name="Google Shape;747;p27"/>
            <p:cNvGrpSpPr/>
            <p:nvPr/>
          </p:nvGrpSpPr>
          <p:grpSpPr>
            <a:xfrm>
              <a:off x="6568323" y="6203239"/>
              <a:ext cx="3119353" cy="768928"/>
              <a:chOff x="6339837" y="6203240"/>
              <a:chExt cx="3119353" cy="768928"/>
            </a:xfrm>
          </p:grpSpPr>
          <p:grpSp>
            <p:nvGrpSpPr>
              <p:cNvPr id="748" name="Google Shape;748;p27"/>
              <p:cNvGrpSpPr/>
              <p:nvPr/>
            </p:nvGrpSpPr>
            <p:grpSpPr>
              <a:xfrm>
                <a:off x="7381008" y="6203240"/>
                <a:ext cx="2078182" cy="768928"/>
                <a:chOff x="1267691" y="5548745"/>
                <a:chExt cx="2078182" cy="768928"/>
              </a:xfrm>
            </p:grpSpPr>
            <p:sp>
              <p:nvSpPr>
                <p:cNvPr id="749" name="Google Shape;749;p27"/>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12</a:t>
                  </a:r>
                  <a:endParaRPr sz="2200" b="0" i="0" u="none" strike="noStrike" cap="none">
                    <a:solidFill>
                      <a:schemeClr val="lt1"/>
                    </a:solidFill>
                    <a:latin typeface="Open Sans"/>
                    <a:ea typeface="Open Sans"/>
                    <a:cs typeface="Open Sans"/>
                    <a:sym typeface="Open Sans"/>
                  </a:endParaRPr>
                </a:p>
              </p:txBody>
            </p:sp>
            <p:sp>
              <p:nvSpPr>
                <p:cNvPr id="750" name="Google Shape;750;p27"/>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751" name="Google Shape;751;p27"/>
              <p:cNvSpPr/>
              <p:nvPr/>
            </p:nvSpPr>
            <p:spPr>
              <a:xfrm>
                <a:off x="6339837" y="6203240"/>
                <a:ext cx="1039091" cy="768928"/>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grpSp>
          <p:nvGrpSpPr>
            <p:cNvPr id="752" name="Google Shape;752;p27"/>
            <p:cNvGrpSpPr/>
            <p:nvPr/>
          </p:nvGrpSpPr>
          <p:grpSpPr>
            <a:xfrm>
              <a:off x="10845917" y="6203239"/>
              <a:ext cx="3128587" cy="768928"/>
              <a:chOff x="10032075" y="6203240"/>
              <a:chExt cx="3128587" cy="768928"/>
            </a:xfrm>
          </p:grpSpPr>
          <p:grpSp>
            <p:nvGrpSpPr>
              <p:cNvPr id="753" name="Google Shape;753;p27"/>
              <p:cNvGrpSpPr/>
              <p:nvPr/>
            </p:nvGrpSpPr>
            <p:grpSpPr>
              <a:xfrm>
                <a:off x="11082480" y="6203240"/>
                <a:ext cx="2078182" cy="768928"/>
                <a:chOff x="1267691" y="5548745"/>
                <a:chExt cx="2078182" cy="768928"/>
              </a:xfrm>
            </p:grpSpPr>
            <p:sp>
              <p:nvSpPr>
                <p:cNvPr id="754" name="Google Shape;754;p27"/>
                <p:cNvSpPr/>
                <p:nvPr/>
              </p:nvSpPr>
              <p:spPr>
                <a:xfrm>
                  <a:off x="1267691" y="5548745"/>
                  <a:ext cx="1039091" cy="768928"/>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95</a:t>
                  </a:r>
                  <a:endParaRPr sz="2200" b="0" i="0" u="none" strike="noStrike" cap="none">
                    <a:solidFill>
                      <a:schemeClr val="lt1"/>
                    </a:solidFill>
                    <a:latin typeface="Open Sans"/>
                    <a:ea typeface="Open Sans"/>
                    <a:cs typeface="Open Sans"/>
                    <a:sym typeface="Open Sans"/>
                  </a:endParaRPr>
                </a:p>
              </p:txBody>
            </p:sp>
            <p:sp>
              <p:nvSpPr>
                <p:cNvPr id="755" name="Google Shape;755;p27"/>
                <p:cNvSpPr/>
                <p:nvPr/>
              </p:nvSpPr>
              <p:spPr>
                <a:xfrm>
                  <a:off x="2306782" y="5548745"/>
                  <a:ext cx="1039091" cy="768928"/>
                </a:xfrm>
                <a:prstGeom prst="rect">
                  <a:avLst/>
                </a:prstGeom>
                <a:solidFill>
                  <a:srgbClr val="4D96A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NULL</a:t>
                  </a:r>
                  <a:endParaRPr sz="2200" b="0" i="0" u="none" strike="noStrike" cap="none">
                    <a:solidFill>
                      <a:schemeClr val="lt1"/>
                    </a:solidFill>
                    <a:latin typeface="Open Sans"/>
                    <a:ea typeface="Open Sans"/>
                    <a:cs typeface="Open Sans"/>
                    <a:sym typeface="Open Sans"/>
                  </a:endParaRPr>
                </a:p>
              </p:txBody>
            </p:sp>
          </p:grpSp>
          <p:sp>
            <p:nvSpPr>
              <p:cNvPr id="756" name="Google Shape;756;p27"/>
              <p:cNvSpPr/>
              <p:nvPr/>
            </p:nvSpPr>
            <p:spPr>
              <a:xfrm>
                <a:off x="10032075" y="6203240"/>
                <a:ext cx="1039091" cy="768928"/>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cxnSp>
          <p:nvCxnSpPr>
            <p:cNvPr id="757" name="Google Shape;757;p27"/>
            <p:cNvCxnSpPr/>
            <p:nvPr/>
          </p:nvCxnSpPr>
          <p:spPr>
            <a:xfrm rot="10800000">
              <a:off x="5404426" y="6785130"/>
              <a:ext cx="1163897" cy="0"/>
            </a:xfrm>
            <a:prstGeom prst="straightConnector1">
              <a:avLst/>
            </a:prstGeom>
            <a:noFill/>
            <a:ln w="38100" cap="flat" cmpd="sng">
              <a:solidFill>
                <a:schemeClr val="accent6"/>
              </a:solidFill>
              <a:prstDash val="solid"/>
              <a:round/>
              <a:headEnd type="none" w="sm" len="sm"/>
              <a:tailEnd type="triangle" w="med" len="med"/>
            </a:ln>
          </p:spPr>
        </p:cxnSp>
        <p:cxnSp>
          <p:nvCxnSpPr>
            <p:cNvPr id="758" name="Google Shape;758;p27"/>
            <p:cNvCxnSpPr/>
            <p:nvPr/>
          </p:nvCxnSpPr>
          <p:spPr>
            <a:xfrm rot="10800000">
              <a:off x="9682020" y="6743566"/>
              <a:ext cx="1163897" cy="0"/>
            </a:xfrm>
            <a:prstGeom prst="straightConnector1">
              <a:avLst/>
            </a:prstGeom>
            <a:noFill/>
            <a:ln w="38100" cap="flat" cmpd="sng">
              <a:solidFill>
                <a:schemeClr val="accent6"/>
              </a:solidFill>
              <a:prstDash val="solid"/>
              <a:round/>
              <a:headEnd type="none" w="sm" len="sm"/>
              <a:tailEnd type="triangle" w="med" len="med"/>
            </a:ln>
          </p:spPr>
        </p:cxnSp>
        <p:sp>
          <p:nvSpPr>
            <p:cNvPr id="759" name="Google Shape;759;p27"/>
            <p:cNvSpPr/>
            <p:nvPr/>
          </p:nvSpPr>
          <p:spPr>
            <a:xfrm>
              <a:off x="1810324" y="4441762"/>
              <a:ext cx="1992746" cy="70658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Previous node pointer</a:t>
              </a:r>
              <a:endParaRPr sz="2200" b="0" i="0" u="none" strike="noStrike" cap="none">
                <a:solidFill>
                  <a:srgbClr val="3F3F3F"/>
                </a:solidFill>
                <a:latin typeface="Open Sans"/>
                <a:ea typeface="Open Sans"/>
                <a:cs typeface="Open Sans"/>
                <a:sym typeface="Open Sans"/>
              </a:endParaRPr>
            </a:p>
          </p:txBody>
        </p:sp>
        <p:cxnSp>
          <p:nvCxnSpPr>
            <p:cNvPr id="760" name="Google Shape;760;p27"/>
            <p:cNvCxnSpPr>
              <a:stCxn id="759" idx="2"/>
              <a:endCxn id="746" idx="0"/>
            </p:cNvCxnSpPr>
            <p:nvPr/>
          </p:nvCxnSpPr>
          <p:spPr>
            <a:xfrm>
              <a:off x="2806697" y="5148344"/>
              <a:ext cx="9600" cy="1054800"/>
            </a:xfrm>
            <a:prstGeom prst="straightConnector1">
              <a:avLst/>
            </a:prstGeom>
            <a:noFill/>
            <a:ln w="9525" cap="flat" cmpd="sng">
              <a:solidFill>
                <a:srgbClr val="FF0000"/>
              </a:solidFill>
              <a:prstDash val="solid"/>
              <a:round/>
              <a:headEnd type="none" w="sm" len="sm"/>
              <a:tailEnd type="triangle" w="med" len="med"/>
            </a:ln>
          </p:spPr>
        </p:cxnSp>
      </p:grpSp>
      <p:sp>
        <p:nvSpPr>
          <p:cNvPr id="761" name="Google Shape;761;p27"/>
          <p:cNvSpPr/>
          <p:nvPr/>
        </p:nvSpPr>
        <p:spPr>
          <a:xfrm>
            <a:off x="854363" y="1780919"/>
            <a:ext cx="14547273" cy="1667518"/>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 a doubly linked list, each node contains the pointer to the previous as well as to the next node in the sequence.</a:t>
            </a:r>
            <a:endParaRPr sz="2200" b="0" i="0" u="none" strike="noStrike" cap="none">
              <a:solidFill>
                <a:srgbClr val="3F3F3F"/>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20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3F3F3F"/>
              </a:buClr>
              <a:buSzPts val="2200"/>
              <a:buFont typeface="Arial"/>
              <a:buChar char="•"/>
            </a:pPr>
            <a:r>
              <a:rPr lang="en-US" sz="2200" b="0" i="0" u="none" strike="noStrike" cap="none">
                <a:solidFill>
                  <a:srgbClr val="3F3F3F"/>
                </a:solidFill>
                <a:latin typeface="Open Sans"/>
                <a:ea typeface="Open Sans"/>
                <a:cs typeface="Open Sans"/>
                <a:sym typeface="Open Sans"/>
              </a:rPr>
              <a:t>In this type of a linked list, the pointer can </a:t>
            </a:r>
            <a:r>
              <a:rPr lang="en-US" sz="2200">
                <a:solidFill>
                  <a:srgbClr val="3F3F3F"/>
                </a:solidFill>
                <a:latin typeface="Open Sans"/>
                <a:ea typeface="Open Sans"/>
                <a:cs typeface="Open Sans"/>
                <a:sym typeface="Open Sans"/>
              </a:rPr>
              <a:t>move</a:t>
            </a:r>
            <a:r>
              <a:rPr lang="en-US" sz="2200" b="0" i="0" u="none" strike="noStrike" cap="none">
                <a:solidFill>
                  <a:srgbClr val="3F3F3F"/>
                </a:solidFill>
                <a:latin typeface="Open Sans"/>
                <a:ea typeface="Open Sans"/>
                <a:cs typeface="Open Sans"/>
                <a:sym typeface="Open Sans"/>
              </a:rPr>
              <a:t> in both the directions.</a:t>
            </a:r>
            <a:endParaRPr sz="2200" b="0" i="0" u="none" strike="noStrike" cap="none">
              <a:solidFill>
                <a:srgbClr val="3F3F3F"/>
              </a:solidFill>
              <a:latin typeface="Open Sans"/>
              <a:ea typeface="Open Sans"/>
              <a:cs typeface="Open Sans"/>
              <a:sym typeface="Open Sans"/>
            </a:endParaRPr>
          </a:p>
        </p:txBody>
      </p:sp>
      <p:pic>
        <p:nvPicPr>
          <p:cNvPr id="762" name="Google Shape;762;p27"/>
          <p:cNvPicPr preferRelativeResize="0"/>
          <p:nvPr/>
        </p:nvPicPr>
        <p:blipFill rotWithShape="1">
          <a:blip r:embed="rId3">
            <a:alphaModFix/>
          </a:blip>
          <a:srcRect/>
          <a:stretch/>
        </p:blipFill>
        <p:spPr>
          <a:xfrm>
            <a:off x="5662963" y="603159"/>
            <a:ext cx="4935681" cy="3657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2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Doubly Linked List</a:t>
            </a:r>
            <a:endParaRPr/>
          </a:p>
        </p:txBody>
      </p:sp>
      <p:sp>
        <p:nvSpPr>
          <p:cNvPr id="769" name="Google Shape;769;p28"/>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b="1">
              <a:solidFill>
                <a:srgbClr val="3F3F3F"/>
              </a:solidFill>
              <a:latin typeface="Open Sans"/>
              <a:ea typeface="Open Sans"/>
              <a:cs typeface="Open Sans"/>
              <a:sym typeface="Open Sans"/>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create and perform operations on the doubly linked list.</a:t>
            </a:r>
            <a:endParaRPr>
              <a:solidFill>
                <a:srgbClr val="3F3F3F"/>
              </a:solidFill>
            </a:endParaRPr>
          </a:p>
        </p:txBody>
      </p:sp>
      <p:sp>
        <p:nvSpPr>
          <p:cNvPr id="770" name="Google Shape;770;p28"/>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777" name="Google Shape;777;p29"/>
          <p:cNvSpPr txBox="1"/>
          <p:nvPr/>
        </p:nvSpPr>
        <p:spPr>
          <a:xfrm>
            <a:off x="1896549" y="1462037"/>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working on doubly linked list:</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doubly linked list</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778" name="Google Shape;778;p29"/>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Stack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3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Stack</a:t>
            </a:r>
            <a:endParaRPr/>
          </a:p>
        </p:txBody>
      </p:sp>
      <p:grpSp>
        <p:nvGrpSpPr>
          <p:cNvPr id="790" name="Google Shape;790;p31"/>
          <p:cNvGrpSpPr/>
          <p:nvPr/>
        </p:nvGrpSpPr>
        <p:grpSpPr>
          <a:xfrm>
            <a:off x="289445" y="2618511"/>
            <a:ext cx="4498504" cy="4405742"/>
            <a:chOff x="268663" y="2369129"/>
            <a:chExt cx="4498504" cy="4405742"/>
          </a:xfrm>
        </p:grpSpPr>
        <p:pic>
          <p:nvPicPr>
            <p:cNvPr id="791" name="Google Shape;791;p31"/>
            <p:cNvPicPr preferRelativeResize="0"/>
            <p:nvPr/>
          </p:nvPicPr>
          <p:blipFill rotWithShape="1">
            <a:blip r:embed="rId3">
              <a:alphaModFix/>
            </a:blip>
            <a:srcRect/>
            <a:stretch/>
          </p:blipFill>
          <p:spPr>
            <a:xfrm>
              <a:off x="1595619" y="3876300"/>
              <a:ext cx="1432915" cy="1432915"/>
            </a:xfrm>
            <a:prstGeom prst="rect">
              <a:avLst/>
            </a:prstGeom>
            <a:noFill/>
            <a:ln>
              <a:noFill/>
            </a:ln>
          </p:spPr>
        </p:pic>
        <p:grpSp>
          <p:nvGrpSpPr>
            <p:cNvPr id="792" name="Google Shape;792;p31"/>
            <p:cNvGrpSpPr/>
            <p:nvPr/>
          </p:nvGrpSpPr>
          <p:grpSpPr>
            <a:xfrm>
              <a:off x="268663" y="2369129"/>
              <a:ext cx="4498504" cy="4405742"/>
              <a:chOff x="-311942" y="2701636"/>
              <a:chExt cx="4498504" cy="4405742"/>
            </a:xfrm>
          </p:grpSpPr>
          <p:sp>
            <p:nvSpPr>
              <p:cNvPr id="793" name="Google Shape;793;p31"/>
              <p:cNvSpPr/>
              <p:nvPr/>
            </p:nvSpPr>
            <p:spPr>
              <a:xfrm>
                <a:off x="-311942" y="2701636"/>
                <a:ext cx="4405742" cy="4405742"/>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94" name="Google Shape;794;p31"/>
              <p:cNvSpPr txBox="1"/>
              <p:nvPr/>
            </p:nvSpPr>
            <p:spPr>
              <a:xfrm>
                <a:off x="1081399" y="5747826"/>
                <a:ext cx="1300144"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1400" b="0" i="0" u="none" strike="noStrike" cap="none">
                  <a:solidFill>
                    <a:srgbClr val="000000"/>
                  </a:solidFill>
                  <a:latin typeface="Arial"/>
                  <a:ea typeface="Arial"/>
                  <a:cs typeface="Arial"/>
                  <a:sym typeface="Arial"/>
                </a:endParaRPr>
              </a:p>
            </p:txBody>
          </p:sp>
          <p:sp>
            <p:nvSpPr>
              <p:cNvPr id="795" name="Google Shape;795;p31"/>
              <p:cNvSpPr/>
              <p:nvPr/>
            </p:nvSpPr>
            <p:spPr>
              <a:xfrm>
                <a:off x="2819432" y="2829664"/>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6" name="Google Shape;796;p31"/>
              <p:cNvSpPr/>
              <p:nvPr/>
            </p:nvSpPr>
            <p:spPr>
              <a:xfrm>
                <a:off x="2819432" y="6532164"/>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7" name="Google Shape;797;p31"/>
              <p:cNvSpPr/>
              <p:nvPr/>
            </p:nvSpPr>
            <p:spPr>
              <a:xfrm>
                <a:off x="3729362" y="391142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8" name="Google Shape;798;p31"/>
              <p:cNvSpPr/>
              <p:nvPr/>
            </p:nvSpPr>
            <p:spPr>
              <a:xfrm>
                <a:off x="3711539" y="5429616"/>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799" name="Google Shape;799;p31"/>
          <p:cNvSpPr/>
          <p:nvPr/>
        </p:nvSpPr>
        <p:spPr>
          <a:xfrm>
            <a:off x="3649419" y="2308256"/>
            <a:ext cx="9209647" cy="832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 is a linear data structure in which insertion and deletion of elements can be done only at one end called the top</a:t>
            </a:r>
            <a:r>
              <a:rPr lang="en-US" sz="2200">
                <a:solidFill>
                  <a:srgbClr val="3F3F3F"/>
                </a:solidFill>
                <a:latin typeface="Open Sans"/>
                <a:ea typeface="Open Sans"/>
                <a:cs typeface="Open Sans"/>
                <a:sym typeface="Open Sans"/>
              </a:rPr>
              <a:t>.</a:t>
            </a:r>
            <a:endParaRPr sz="2200" b="0" i="0" u="none" strike="noStrike" cap="none">
              <a:solidFill>
                <a:srgbClr val="3F3F3F"/>
              </a:solidFill>
              <a:latin typeface="Open Sans"/>
              <a:ea typeface="Open Sans"/>
              <a:cs typeface="Open Sans"/>
              <a:sym typeface="Open Sans"/>
            </a:endParaRPr>
          </a:p>
        </p:txBody>
      </p:sp>
      <p:sp>
        <p:nvSpPr>
          <p:cNvPr id="800" name="Google Shape;800;p31"/>
          <p:cNvSpPr/>
          <p:nvPr/>
        </p:nvSpPr>
        <p:spPr>
          <a:xfrm>
            <a:off x="4819876" y="3620844"/>
            <a:ext cx="9209647" cy="8328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has a pointer to its top element.</a:t>
            </a:r>
            <a:endParaRPr sz="2200" b="0" i="0" u="none" strike="noStrike" cap="none">
              <a:solidFill>
                <a:srgbClr val="3F3F3F"/>
              </a:solidFill>
              <a:latin typeface="Open Sans"/>
              <a:ea typeface="Open Sans"/>
              <a:cs typeface="Open Sans"/>
              <a:sym typeface="Open Sans"/>
            </a:endParaRPr>
          </a:p>
        </p:txBody>
      </p:sp>
      <p:sp>
        <p:nvSpPr>
          <p:cNvPr id="801" name="Google Shape;801;p31"/>
          <p:cNvSpPr/>
          <p:nvPr/>
        </p:nvSpPr>
        <p:spPr>
          <a:xfrm>
            <a:off x="4778315" y="5140892"/>
            <a:ext cx="9209647" cy="8328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It works in a First In Last Out (FILO) manner.</a:t>
            </a:r>
            <a:endParaRPr sz="2200" b="0" i="0" u="none" strike="noStrike" cap="none">
              <a:solidFill>
                <a:srgbClr val="3F3F3F"/>
              </a:solidFill>
              <a:latin typeface="Open Sans"/>
              <a:ea typeface="Open Sans"/>
              <a:cs typeface="Open Sans"/>
              <a:sym typeface="Open Sans"/>
            </a:endParaRPr>
          </a:p>
        </p:txBody>
      </p:sp>
      <p:sp>
        <p:nvSpPr>
          <p:cNvPr id="802" name="Google Shape;802;p31"/>
          <p:cNvSpPr/>
          <p:nvPr/>
        </p:nvSpPr>
        <p:spPr>
          <a:xfrm>
            <a:off x="3878019" y="6412723"/>
            <a:ext cx="9209647" cy="8328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Example: Coins stacked over one another</a:t>
            </a:r>
            <a:endParaRPr sz="2200" b="0" i="0" u="none" strike="noStrike" cap="none">
              <a:solidFill>
                <a:srgbClr val="3F3F3F"/>
              </a:solidFill>
              <a:latin typeface="Open Sans"/>
              <a:ea typeface="Open Sans"/>
              <a:cs typeface="Open Sans"/>
              <a:sym typeface="Open Sans"/>
            </a:endParaRPr>
          </a:p>
        </p:txBody>
      </p:sp>
      <p:pic>
        <p:nvPicPr>
          <p:cNvPr id="803" name="Google Shape;803;p31"/>
          <p:cNvPicPr preferRelativeResize="0"/>
          <p:nvPr/>
        </p:nvPicPr>
        <p:blipFill rotWithShape="1">
          <a:blip r:embed="rId4">
            <a:alphaModFix/>
          </a:blip>
          <a:srcRect/>
          <a:stretch/>
        </p:blipFill>
        <p:spPr>
          <a:xfrm>
            <a:off x="7084198" y="603159"/>
            <a:ext cx="2093211" cy="3657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Applications of the Stack</a:t>
            </a:r>
            <a:endParaRPr/>
          </a:p>
        </p:txBody>
      </p:sp>
      <p:grpSp>
        <p:nvGrpSpPr>
          <p:cNvPr id="810" name="Google Shape;810;p32"/>
          <p:cNvGrpSpPr/>
          <p:nvPr/>
        </p:nvGrpSpPr>
        <p:grpSpPr>
          <a:xfrm>
            <a:off x="5353477" y="2246439"/>
            <a:ext cx="5303080" cy="6070011"/>
            <a:chOff x="5374420" y="2303469"/>
            <a:chExt cx="5303080" cy="6070011"/>
          </a:xfrm>
        </p:grpSpPr>
        <p:grpSp>
          <p:nvGrpSpPr>
            <p:cNvPr id="811" name="Google Shape;811;p32"/>
            <p:cNvGrpSpPr/>
            <p:nvPr/>
          </p:nvGrpSpPr>
          <p:grpSpPr>
            <a:xfrm>
              <a:off x="6840227" y="6135507"/>
              <a:ext cx="2319115" cy="2237973"/>
              <a:chOff x="6789463" y="6520541"/>
              <a:chExt cx="2517074" cy="2429006"/>
            </a:xfrm>
          </p:grpSpPr>
          <p:sp>
            <p:nvSpPr>
              <p:cNvPr id="812" name="Google Shape;812;p32"/>
              <p:cNvSpPr/>
              <p:nvPr/>
            </p:nvSpPr>
            <p:spPr>
              <a:xfrm>
                <a:off x="8113342" y="7205209"/>
                <a:ext cx="1193195" cy="687509"/>
              </a:xfrm>
              <a:custGeom>
                <a:avLst/>
                <a:gdLst/>
                <a:ahLst/>
                <a:cxnLst/>
                <a:rect l="l" t="t" r="r" b="b"/>
                <a:pathLst>
                  <a:path w="420" h="242" extrusionOk="0">
                    <a:moveTo>
                      <a:pt x="365" y="242"/>
                    </a:moveTo>
                    <a:lnTo>
                      <a:pt x="0" y="242"/>
                    </a:lnTo>
                    <a:lnTo>
                      <a:pt x="24" y="0"/>
                    </a:lnTo>
                    <a:lnTo>
                      <a:pt x="420" y="12"/>
                    </a:lnTo>
                    <a:lnTo>
                      <a:pt x="365" y="242"/>
                    </a:lnTo>
                    <a:close/>
                  </a:path>
                </a:pathLst>
              </a:custGeom>
              <a:solidFill>
                <a:srgbClr val="C092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13" name="Google Shape;813;p32"/>
              <p:cNvSpPr/>
              <p:nvPr/>
            </p:nvSpPr>
            <p:spPr>
              <a:xfrm>
                <a:off x="6789463" y="6520541"/>
                <a:ext cx="2360823" cy="2429006"/>
              </a:xfrm>
              <a:custGeom>
                <a:avLst/>
                <a:gdLst/>
                <a:ahLst/>
                <a:cxnLst/>
                <a:rect l="l" t="t" r="r" b="b"/>
                <a:pathLst>
                  <a:path w="831" h="855" extrusionOk="0">
                    <a:moveTo>
                      <a:pt x="831" y="485"/>
                    </a:moveTo>
                    <a:lnTo>
                      <a:pt x="443" y="855"/>
                    </a:lnTo>
                    <a:lnTo>
                      <a:pt x="0" y="0"/>
                    </a:lnTo>
                    <a:lnTo>
                      <a:pt x="831" y="485"/>
                    </a:lnTo>
                    <a:close/>
                  </a:path>
                </a:pathLst>
              </a:custGeom>
              <a:solidFill>
                <a:srgbClr val="FFD96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14" name="Google Shape;814;p32"/>
            <p:cNvGrpSpPr/>
            <p:nvPr/>
          </p:nvGrpSpPr>
          <p:grpSpPr>
            <a:xfrm>
              <a:off x="5374420" y="4695874"/>
              <a:ext cx="1942195" cy="2518047"/>
              <a:chOff x="5198536" y="4958022"/>
              <a:chExt cx="2107980" cy="2732987"/>
            </a:xfrm>
          </p:grpSpPr>
          <p:sp>
            <p:nvSpPr>
              <p:cNvPr id="815" name="Google Shape;815;p32"/>
              <p:cNvSpPr/>
              <p:nvPr/>
            </p:nvSpPr>
            <p:spPr>
              <a:xfrm>
                <a:off x="6155934" y="6520541"/>
                <a:ext cx="1150582" cy="1170468"/>
              </a:xfrm>
              <a:custGeom>
                <a:avLst/>
                <a:gdLst/>
                <a:ahLst/>
                <a:cxnLst/>
                <a:rect l="l" t="t" r="r" b="b"/>
                <a:pathLst>
                  <a:path w="405" h="412" extrusionOk="0">
                    <a:moveTo>
                      <a:pt x="178" y="412"/>
                    </a:moveTo>
                    <a:lnTo>
                      <a:pt x="0" y="95"/>
                    </a:lnTo>
                    <a:lnTo>
                      <a:pt x="223" y="0"/>
                    </a:lnTo>
                    <a:lnTo>
                      <a:pt x="405" y="346"/>
                    </a:lnTo>
                    <a:lnTo>
                      <a:pt x="178" y="412"/>
                    </a:lnTo>
                    <a:close/>
                  </a:path>
                </a:pathLst>
              </a:custGeom>
              <a:solidFill>
                <a:srgbClr val="B442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16" name="Google Shape;816;p32"/>
              <p:cNvSpPr/>
              <p:nvPr/>
            </p:nvSpPr>
            <p:spPr>
              <a:xfrm>
                <a:off x="5198536" y="4958022"/>
                <a:ext cx="1488654" cy="2732987"/>
              </a:xfrm>
              <a:custGeom>
                <a:avLst/>
                <a:gdLst/>
                <a:ahLst/>
                <a:cxnLst/>
                <a:rect l="l" t="t" r="r" b="b"/>
                <a:pathLst>
                  <a:path w="524" h="962" extrusionOk="0">
                    <a:moveTo>
                      <a:pt x="515" y="962"/>
                    </a:moveTo>
                    <a:lnTo>
                      <a:pt x="0" y="808"/>
                    </a:lnTo>
                    <a:lnTo>
                      <a:pt x="524" y="0"/>
                    </a:lnTo>
                    <a:lnTo>
                      <a:pt x="515" y="962"/>
                    </a:lnTo>
                    <a:close/>
                  </a:path>
                </a:pathLst>
              </a:custGeom>
              <a:solidFill>
                <a:srgbClr val="DC728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17" name="Google Shape;817;p32"/>
            <p:cNvGrpSpPr/>
            <p:nvPr/>
          </p:nvGrpSpPr>
          <p:grpSpPr>
            <a:xfrm>
              <a:off x="5424153" y="3784980"/>
              <a:ext cx="2518046" cy="1792997"/>
              <a:chOff x="5252514" y="3969374"/>
              <a:chExt cx="2732986" cy="1946047"/>
            </a:xfrm>
          </p:grpSpPr>
          <p:sp>
            <p:nvSpPr>
              <p:cNvPr id="818" name="Google Shape;818;p32"/>
              <p:cNvSpPr/>
              <p:nvPr/>
            </p:nvSpPr>
            <p:spPr>
              <a:xfrm>
                <a:off x="5610474" y="4560290"/>
                <a:ext cx="1082400" cy="1355131"/>
              </a:xfrm>
              <a:custGeom>
                <a:avLst/>
                <a:gdLst/>
                <a:ahLst/>
                <a:cxnLst/>
                <a:rect l="l" t="t" r="r" b="b"/>
                <a:pathLst>
                  <a:path w="381" h="477" extrusionOk="0">
                    <a:moveTo>
                      <a:pt x="0" y="315"/>
                    </a:moveTo>
                    <a:lnTo>
                      <a:pt x="182" y="0"/>
                    </a:lnTo>
                    <a:lnTo>
                      <a:pt x="381" y="140"/>
                    </a:lnTo>
                    <a:lnTo>
                      <a:pt x="170" y="477"/>
                    </a:lnTo>
                    <a:lnTo>
                      <a:pt x="0" y="315"/>
                    </a:lnTo>
                    <a:close/>
                  </a:path>
                </a:pathLst>
              </a:custGeom>
              <a:solidFill>
                <a:srgbClr val="1E4E7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19" name="Google Shape;819;p32"/>
              <p:cNvSpPr/>
              <p:nvPr/>
            </p:nvSpPr>
            <p:spPr>
              <a:xfrm>
                <a:off x="5252514" y="3969374"/>
                <a:ext cx="2732986" cy="1485813"/>
              </a:xfrm>
              <a:custGeom>
                <a:avLst/>
                <a:gdLst/>
                <a:ahLst/>
                <a:cxnLst/>
                <a:rect l="l" t="t" r="r" b="b"/>
                <a:pathLst>
                  <a:path w="962" h="523" extrusionOk="0">
                    <a:moveTo>
                      <a:pt x="126" y="523"/>
                    </a:moveTo>
                    <a:lnTo>
                      <a:pt x="0" y="0"/>
                    </a:lnTo>
                    <a:lnTo>
                      <a:pt x="962" y="47"/>
                    </a:lnTo>
                    <a:lnTo>
                      <a:pt x="126" y="523"/>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20" name="Google Shape;820;p32"/>
            <p:cNvGrpSpPr/>
            <p:nvPr/>
          </p:nvGrpSpPr>
          <p:grpSpPr>
            <a:xfrm>
              <a:off x="6908282" y="2303469"/>
              <a:ext cx="2319115" cy="2243209"/>
              <a:chOff x="6863328" y="2361401"/>
              <a:chExt cx="2517075" cy="2434688"/>
            </a:xfrm>
          </p:grpSpPr>
          <p:sp>
            <p:nvSpPr>
              <p:cNvPr id="821" name="Google Shape;821;p32"/>
              <p:cNvSpPr/>
              <p:nvPr/>
            </p:nvSpPr>
            <p:spPr>
              <a:xfrm>
                <a:off x="6863328" y="3418232"/>
                <a:ext cx="1190356" cy="684668"/>
              </a:xfrm>
              <a:custGeom>
                <a:avLst/>
                <a:gdLst/>
                <a:ahLst/>
                <a:cxnLst/>
                <a:rect l="l" t="t" r="r" b="b"/>
                <a:pathLst>
                  <a:path w="419" h="241" extrusionOk="0">
                    <a:moveTo>
                      <a:pt x="54" y="0"/>
                    </a:moveTo>
                    <a:lnTo>
                      <a:pt x="419" y="2"/>
                    </a:lnTo>
                    <a:lnTo>
                      <a:pt x="395" y="241"/>
                    </a:lnTo>
                    <a:lnTo>
                      <a:pt x="0" y="229"/>
                    </a:lnTo>
                    <a:lnTo>
                      <a:pt x="54" y="0"/>
                    </a:lnTo>
                    <a:close/>
                  </a:path>
                </a:pathLst>
              </a:custGeom>
              <a:solidFill>
                <a:srgbClr val="D77E3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22" name="Google Shape;822;p32"/>
              <p:cNvSpPr/>
              <p:nvPr/>
            </p:nvSpPr>
            <p:spPr>
              <a:xfrm>
                <a:off x="7016739" y="2361401"/>
                <a:ext cx="2363664" cy="2434688"/>
              </a:xfrm>
              <a:custGeom>
                <a:avLst/>
                <a:gdLst/>
                <a:ahLst/>
                <a:cxnLst/>
                <a:rect l="l" t="t" r="r" b="b"/>
                <a:pathLst>
                  <a:path w="832" h="857" extrusionOk="0">
                    <a:moveTo>
                      <a:pt x="0" y="372"/>
                    </a:moveTo>
                    <a:lnTo>
                      <a:pt x="391" y="0"/>
                    </a:lnTo>
                    <a:lnTo>
                      <a:pt x="832" y="857"/>
                    </a:lnTo>
                    <a:lnTo>
                      <a:pt x="0" y="372"/>
                    </a:lnTo>
                    <a:close/>
                  </a:path>
                </a:pathLst>
              </a:custGeom>
              <a:solidFill>
                <a:srgbClr val="F4B87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23" name="Google Shape;823;p32"/>
            <p:cNvGrpSpPr/>
            <p:nvPr/>
          </p:nvGrpSpPr>
          <p:grpSpPr>
            <a:xfrm>
              <a:off x="8737923" y="3455174"/>
              <a:ext cx="1939577" cy="2518047"/>
              <a:chOff x="8849147" y="3611415"/>
              <a:chExt cx="2105139" cy="2732987"/>
            </a:xfrm>
          </p:grpSpPr>
          <p:sp>
            <p:nvSpPr>
              <p:cNvPr id="824" name="Google Shape;824;p32"/>
              <p:cNvSpPr/>
              <p:nvPr/>
            </p:nvSpPr>
            <p:spPr>
              <a:xfrm>
                <a:off x="8849147" y="3611415"/>
                <a:ext cx="1150582" cy="1184674"/>
              </a:xfrm>
              <a:custGeom>
                <a:avLst/>
                <a:gdLst/>
                <a:ahLst/>
                <a:cxnLst/>
                <a:rect l="l" t="t" r="r" b="b"/>
                <a:pathLst>
                  <a:path w="405" h="417" extrusionOk="0">
                    <a:moveTo>
                      <a:pt x="225" y="0"/>
                    </a:moveTo>
                    <a:lnTo>
                      <a:pt x="405" y="315"/>
                    </a:lnTo>
                    <a:lnTo>
                      <a:pt x="187" y="417"/>
                    </a:lnTo>
                    <a:lnTo>
                      <a:pt x="0" y="69"/>
                    </a:lnTo>
                    <a:lnTo>
                      <a:pt x="225" y="0"/>
                    </a:lnTo>
                    <a:close/>
                  </a:path>
                </a:pathLst>
              </a:custGeom>
              <a:solidFill>
                <a:srgbClr val="28948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25" name="Google Shape;825;p32"/>
              <p:cNvSpPr/>
              <p:nvPr/>
            </p:nvSpPr>
            <p:spPr>
              <a:xfrm>
                <a:off x="9474155" y="3611415"/>
                <a:ext cx="1480131" cy="2732987"/>
              </a:xfrm>
              <a:custGeom>
                <a:avLst/>
                <a:gdLst/>
                <a:ahLst/>
                <a:cxnLst/>
                <a:rect l="l" t="t" r="r" b="b"/>
                <a:pathLst>
                  <a:path w="521" h="962" extrusionOk="0">
                    <a:moveTo>
                      <a:pt x="5" y="0"/>
                    </a:moveTo>
                    <a:lnTo>
                      <a:pt x="521" y="152"/>
                    </a:lnTo>
                    <a:lnTo>
                      <a:pt x="0" y="962"/>
                    </a:lnTo>
                    <a:lnTo>
                      <a:pt x="5" y="0"/>
                    </a:lnTo>
                    <a:close/>
                  </a:path>
                </a:pathLst>
              </a:custGeom>
              <a:solidFill>
                <a:srgbClr val="70D2C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826" name="Google Shape;826;p32"/>
            <p:cNvGrpSpPr/>
            <p:nvPr/>
          </p:nvGrpSpPr>
          <p:grpSpPr>
            <a:xfrm>
              <a:off x="8122807" y="5098971"/>
              <a:ext cx="2518046" cy="1792997"/>
              <a:chOff x="8181525" y="5395527"/>
              <a:chExt cx="2732986" cy="1946047"/>
            </a:xfrm>
          </p:grpSpPr>
          <p:sp>
            <p:nvSpPr>
              <p:cNvPr id="827" name="Google Shape;827;p32"/>
              <p:cNvSpPr/>
              <p:nvPr/>
            </p:nvSpPr>
            <p:spPr>
              <a:xfrm>
                <a:off x="9474155" y="5395527"/>
                <a:ext cx="1085239" cy="1352289"/>
              </a:xfrm>
              <a:custGeom>
                <a:avLst/>
                <a:gdLst/>
                <a:ahLst/>
                <a:cxnLst/>
                <a:rect l="l" t="t" r="r" b="b"/>
                <a:pathLst>
                  <a:path w="382" h="476" extrusionOk="0">
                    <a:moveTo>
                      <a:pt x="382" y="161"/>
                    </a:moveTo>
                    <a:lnTo>
                      <a:pt x="197" y="476"/>
                    </a:lnTo>
                    <a:lnTo>
                      <a:pt x="0" y="334"/>
                    </a:lnTo>
                    <a:lnTo>
                      <a:pt x="209" y="0"/>
                    </a:lnTo>
                    <a:lnTo>
                      <a:pt x="382" y="161"/>
                    </a:lnTo>
                    <a:close/>
                  </a:path>
                </a:pathLst>
              </a:custGeom>
              <a:solidFill>
                <a:srgbClr val="76933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828" name="Google Shape;828;p32"/>
              <p:cNvSpPr/>
              <p:nvPr/>
            </p:nvSpPr>
            <p:spPr>
              <a:xfrm>
                <a:off x="8181525" y="5852920"/>
                <a:ext cx="2732986" cy="1488654"/>
              </a:xfrm>
              <a:custGeom>
                <a:avLst/>
                <a:gdLst/>
                <a:ahLst/>
                <a:cxnLst/>
                <a:rect l="l" t="t" r="r" b="b"/>
                <a:pathLst>
                  <a:path w="962" h="524" extrusionOk="0">
                    <a:moveTo>
                      <a:pt x="837" y="0"/>
                    </a:moveTo>
                    <a:lnTo>
                      <a:pt x="962" y="524"/>
                    </a:lnTo>
                    <a:lnTo>
                      <a:pt x="0" y="476"/>
                    </a:lnTo>
                    <a:lnTo>
                      <a:pt x="837" y="0"/>
                    </a:lnTo>
                    <a:close/>
                  </a:path>
                </a:pathLst>
              </a:custGeom>
              <a:solidFill>
                <a:srgbClr val="A8D08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sp>
          <p:nvSpPr>
            <p:cNvPr id="829" name="Google Shape;829;p32"/>
            <p:cNvSpPr txBox="1"/>
            <p:nvPr/>
          </p:nvSpPr>
          <p:spPr>
            <a:xfrm>
              <a:off x="7487106" y="5794371"/>
              <a:ext cx="94128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Stack</a:t>
              </a:r>
              <a:endParaRPr sz="2400" b="0" i="0" u="none" strike="noStrike" cap="none">
                <a:solidFill>
                  <a:srgbClr val="3F3F3F"/>
                </a:solidFill>
                <a:latin typeface="Open Sans"/>
                <a:ea typeface="Open Sans"/>
                <a:cs typeface="Open Sans"/>
                <a:sym typeface="Open Sans"/>
              </a:endParaRPr>
            </a:p>
          </p:txBody>
        </p:sp>
      </p:grpSp>
      <p:sp>
        <p:nvSpPr>
          <p:cNvPr id="830" name="Google Shape;830;p32"/>
          <p:cNvSpPr/>
          <p:nvPr/>
        </p:nvSpPr>
        <p:spPr>
          <a:xfrm>
            <a:off x="10308341" y="3455174"/>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Recursion</a:t>
            </a:r>
            <a:endParaRPr sz="2200" b="0" i="0" u="none" strike="noStrike" cap="none">
              <a:solidFill>
                <a:srgbClr val="3F3F3F"/>
              </a:solidFill>
              <a:latin typeface="Open Sans"/>
              <a:ea typeface="Open Sans"/>
              <a:cs typeface="Open Sans"/>
              <a:sym typeface="Open Sans"/>
            </a:endParaRPr>
          </a:p>
        </p:txBody>
      </p:sp>
      <p:sp>
        <p:nvSpPr>
          <p:cNvPr id="831" name="Google Shape;831;p32"/>
          <p:cNvSpPr/>
          <p:nvPr/>
        </p:nvSpPr>
        <p:spPr>
          <a:xfrm>
            <a:off x="10229674" y="6562829"/>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Parsing</a:t>
            </a:r>
            <a:endParaRPr sz="2200" b="0" i="0" u="none" strike="noStrike" cap="none">
              <a:solidFill>
                <a:srgbClr val="3F3F3F"/>
              </a:solidFill>
              <a:latin typeface="Open Sans"/>
              <a:ea typeface="Open Sans"/>
              <a:cs typeface="Open Sans"/>
              <a:sym typeface="Open Sans"/>
            </a:endParaRPr>
          </a:p>
        </p:txBody>
      </p:sp>
      <p:sp>
        <p:nvSpPr>
          <p:cNvPr id="832" name="Google Shape;832;p32"/>
          <p:cNvSpPr/>
          <p:nvPr/>
        </p:nvSpPr>
        <p:spPr>
          <a:xfrm>
            <a:off x="6762182" y="8194427"/>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Browsers</a:t>
            </a:r>
            <a:endParaRPr sz="2200" b="0" i="0" u="none" strike="noStrike" cap="none">
              <a:solidFill>
                <a:srgbClr val="3F3F3F"/>
              </a:solidFill>
              <a:latin typeface="Open Sans"/>
              <a:ea typeface="Open Sans"/>
              <a:cs typeface="Open Sans"/>
              <a:sym typeface="Open Sans"/>
            </a:endParaRPr>
          </a:p>
        </p:txBody>
      </p:sp>
      <p:sp>
        <p:nvSpPr>
          <p:cNvPr id="833" name="Google Shape;833;p32"/>
          <p:cNvSpPr/>
          <p:nvPr/>
        </p:nvSpPr>
        <p:spPr>
          <a:xfrm>
            <a:off x="3183187" y="6562829"/>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Editors</a:t>
            </a:r>
            <a:endParaRPr sz="2200" b="0" i="0" u="none" strike="noStrike" cap="none">
              <a:solidFill>
                <a:srgbClr val="3F3F3F"/>
              </a:solidFill>
              <a:latin typeface="Open Sans"/>
              <a:ea typeface="Open Sans"/>
              <a:cs typeface="Open Sans"/>
              <a:sym typeface="Open Sans"/>
            </a:endParaRPr>
          </a:p>
        </p:txBody>
      </p:sp>
      <p:sp>
        <p:nvSpPr>
          <p:cNvPr id="834" name="Google Shape;834;p32"/>
          <p:cNvSpPr/>
          <p:nvPr/>
        </p:nvSpPr>
        <p:spPr>
          <a:xfrm>
            <a:off x="2996452" y="3434898"/>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Tree Traversal</a:t>
            </a:r>
            <a:endParaRPr sz="2200" b="0" i="0" u="none" strike="noStrike" cap="none">
              <a:solidFill>
                <a:srgbClr val="3F3F3F"/>
              </a:solidFill>
              <a:latin typeface="Open Sans"/>
              <a:ea typeface="Open Sans"/>
              <a:cs typeface="Open Sans"/>
              <a:sym typeface="Open Sans"/>
            </a:endParaRPr>
          </a:p>
        </p:txBody>
      </p:sp>
      <p:sp>
        <p:nvSpPr>
          <p:cNvPr id="835" name="Google Shape;835;p32"/>
          <p:cNvSpPr/>
          <p:nvPr/>
        </p:nvSpPr>
        <p:spPr>
          <a:xfrm>
            <a:off x="6488832" y="1531524"/>
            <a:ext cx="3148918"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Expression Evaluation</a:t>
            </a:r>
            <a:endParaRPr sz="2200" b="0" i="0" u="none" strike="noStrike" cap="none">
              <a:solidFill>
                <a:srgbClr val="3F3F3F"/>
              </a:solidFill>
              <a:latin typeface="Open Sans"/>
              <a:ea typeface="Open Sans"/>
              <a:cs typeface="Open Sans"/>
              <a:sym typeface="Open Sans"/>
            </a:endParaRPr>
          </a:p>
        </p:txBody>
      </p:sp>
      <p:pic>
        <p:nvPicPr>
          <p:cNvPr id="836" name="Google Shape;836;p32"/>
          <p:cNvPicPr preferRelativeResize="0"/>
          <p:nvPr/>
        </p:nvPicPr>
        <p:blipFill rotWithShape="1">
          <a:blip r:embed="rId3">
            <a:alphaModFix/>
          </a:blip>
          <a:srcRect/>
          <a:stretch/>
        </p:blipFill>
        <p:spPr>
          <a:xfrm>
            <a:off x="7255941" y="4238715"/>
            <a:ext cx="1498153" cy="1498153"/>
          </a:xfrm>
          <a:prstGeom prst="rect">
            <a:avLst/>
          </a:prstGeom>
          <a:noFill/>
          <a:ln>
            <a:noFill/>
          </a:ln>
        </p:spPr>
      </p:pic>
      <p:pic>
        <p:nvPicPr>
          <p:cNvPr id="837" name="Google Shape;837;p32"/>
          <p:cNvPicPr preferRelativeResize="0"/>
          <p:nvPr/>
        </p:nvPicPr>
        <p:blipFill rotWithShape="1">
          <a:blip r:embed="rId4">
            <a:alphaModFix/>
          </a:blip>
          <a:srcRect/>
          <a:stretch/>
        </p:blipFill>
        <p:spPr>
          <a:xfrm>
            <a:off x="4846108" y="603159"/>
            <a:ext cx="6569391" cy="3657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Operations Performed on a Stack</a:t>
            </a:r>
            <a:endParaRPr/>
          </a:p>
        </p:txBody>
      </p:sp>
      <p:grpSp>
        <p:nvGrpSpPr>
          <p:cNvPr id="844" name="Google Shape;844;p33"/>
          <p:cNvGrpSpPr/>
          <p:nvPr/>
        </p:nvGrpSpPr>
        <p:grpSpPr>
          <a:xfrm>
            <a:off x="3950851" y="2327430"/>
            <a:ext cx="8354298" cy="5653406"/>
            <a:chOff x="3950852" y="2244303"/>
            <a:chExt cx="8354298" cy="5653406"/>
          </a:xfrm>
        </p:grpSpPr>
        <p:grpSp>
          <p:nvGrpSpPr>
            <p:cNvPr id="845" name="Google Shape;845;p33"/>
            <p:cNvGrpSpPr/>
            <p:nvPr/>
          </p:nvGrpSpPr>
          <p:grpSpPr>
            <a:xfrm>
              <a:off x="7172035" y="3589775"/>
              <a:ext cx="1911930" cy="3460740"/>
              <a:chOff x="7172033" y="2286000"/>
              <a:chExt cx="1911930" cy="3460740"/>
            </a:xfrm>
          </p:grpSpPr>
          <p:sp>
            <p:nvSpPr>
              <p:cNvPr id="846" name="Google Shape;846;p33"/>
              <p:cNvSpPr/>
              <p:nvPr/>
            </p:nvSpPr>
            <p:spPr>
              <a:xfrm>
                <a:off x="7172036" y="2286000"/>
                <a:ext cx="1911927" cy="665100"/>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40</a:t>
                </a:r>
                <a:endParaRPr sz="2200" b="0" i="0" u="none" strike="noStrike" cap="none">
                  <a:solidFill>
                    <a:schemeClr val="lt1"/>
                  </a:solidFill>
                  <a:latin typeface="Open Sans"/>
                  <a:ea typeface="Open Sans"/>
                  <a:cs typeface="Open Sans"/>
                  <a:sym typeface="Open Sans"/>
                </a:endParaRPr>
              </a:p>
            </p:txBody>
          </p:sp>
          <p:sp>
            <p:nvSpPr>
              <p:cNvPr id="847" name="Google Shape;847;p33"/>
              <p:cNvSpPr/>
              <p:nvPr/>
            </p:nvSpPr>
            <p:spPr>
              <a:xfrm>
                <a:off x="7172035" y="3217880"/>
                <a:ext cx="1911927" cy="665100"/>
              </a:xfrm>
              <a:prstGeom prst="rect">
                <a:avLst/>
              </a:prstGeom>
              <a:solidFill>
                <a:srgbClr val="FF7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848" name="Google Shape;848;p33"/>
              <p:cNvSpPr/>
              <p:nvPr/>
            </p:nvSpPr>
            <p:spPr>
              <a:xfrm>
                <a:off x="7172034" y="4149760"/>
                <a:ext cx="1911927" cy="665100"/>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849" name="Google Shape;849;p33"/>
              <p:cNvSpPr/>
              <p:nvPr/>
            </p:nvSpPr>
            <p:spPr>
              <a:xfrm>
                <a:off x="7172033" y="5081640"/>
                <a:ext cx="1911927" cy="665100"/>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grpSp>
        <p:sp>
          <p:nvSpPr>
            <p:cNvPr id="850" name="Google Shape;850;p33"/>
            <p:cNvSpPr/>
            <p:nvPr/>
          </p:nvSpPr>
          <p:spPr>
            <a:xfrm>
              <a:off x="3950852" y="2575509"/>
              <a:ext cx="1911927" cy="665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1" name="Google Shape;851;p33"/>
            <p:cNvSpPr/>
            <p:nvPr/>
          </p:nvSpPr>
          <p:spPr>
            <a:xfrm>
              <a:off x="10393223" y="2575509"/>
              <a:ext cx="1911927" cy="6651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52" name="Google Shape;852;p33"/>
            <p:cNvSpPr/>
            <p:nvPr/>
          </p:nvSpPr>
          <p:spPr>
            <a:xfrm>
              <a:off x="5674589" y="2244303"/>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Push</a:t>
              </a:r>
              <a:endParaRPr sz="2200" b="0" i="0" u="none" strike="noStrike" cap="none">
                <a:solidFill>
                  <a:srgbClr val="3F3F3F"/>
                </a:solidFill>
                <a:latin typeface="Open Sans"/>
                <a:ea typeface="Open Sans"/>
                <a:cs typeface="Open Sans"/>
                <a:sym typeface="Open Sans"/>
              </a:endParaRPr>
            </a:p>
          </p:txBody>
        </p:sp>
        <p:sp>
          <p:nvSpPr>
            <p:cNvPr id="853" name="Google Shape;853;p33"/>
            <p:cNvSpPr/>
            <p:nvPr/>
          </p:nvSpPr>
          <p:spPr>
            <a:xfrm>
              <a:off x="8377387" y="2285302"/>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Pop</a:t>
              </a:r>
              <a:endParaRPr sz="2200" b="0" i="0" u="none" strike="noStrike" cap="none">
                <a:solidFill>
                  <a:srgbClr val="3F3F3F"/>
                </a:solidFill>
                <a:latin typeface="Open Sans"/>
                <a:ea typeface="Open Sans"/>
                <a:cs typeface="Open Sans"/>
                <a:sym typeface="Open Sans"/>
              </a:endParaRPr>
            </a:p>
          </p:txBody>
        </p:sp>
        <p:sp>
          <p:nvSpPr>
            <p:cNvPr id="854" name="Google Shape;854;p33"/>
            <p:cNvSpPr/>
            <p:nvPr/>
          </p:nvSpPr>
          <p:spPr>
            <a:xfrm>
              <a:off x="6658262" y="3412849"/>
              <a:ext cx="2939475" cy="37384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Arial"/>
                <a:ea typeface="Arial"/>
                <a:cs typeface="Arial"/>
                <a:sym typeface="Arial"/>
              </a:endParaRPr>
            </a:p>
          </p:txBody>
        </p:sp>
        <p:sp>
          <p:nvSpPr>
            <p:cNvPr id="855" name="Google Shape;855;p33"/>
            <p:cNvSpPr/>
            <p:nvPr/>
          </p:nvSpPr>
          <p:spPr>
            <a:xfrm>
              <a:off x="7141854" y="7317295"/>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2200" b="0" i="0" u="none" strike="noStrike" cap="none">
                <a:solidFill>
                  <a:srgbClr val="3F3F3F"/>
                </a:solidFill>
                <a:latin typeface="Open Sans"/>
                <a:ea typeface="Open Sans"/>
                <a:cs typeface="Open Sans"/>
                <a:sym typeface="Open Sans"/>
              </a:endParaRPr>
            </a:p>
          </p:txBody>
        </p:sp>
      </p:grpSp>
      <p:sp>
        <p:nvSpPr>
          <p:cNvPr id="856" name="Google Shape;856;p33"/>
          <p:cNvSpPr/>
          <p:nvPr/>
        </p:nvSpPr>
        <p:spPr>
          <a:xfrm>
            <a:off x="6122551" y="3158916"/>
            <a:ext cx="4010891" cy="4313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57" name="Google Shape;857;p33"/>
          <p:cNvCxnSpPr>
            <a:stCxn id="850" idx="3"/>
          </p:cNvCxnSpPr>
          <p:nvPr/>
        </p:nvCxnSpPr>
        <p:spPr>
          <a:xfrm>
            <a:off x="5862778" y="2991186"/>
            <a:ext cx="1660200" cy="681600"/>
          </a:xfrm>
          <a:prstGeom prst="bentConnector3">
            <a:avLst>
              <a:gd name="adj1" fmla="val 100071"/>
            </a:avLst>
          </a:prstGeom>
          <a:noFill/>
          <a:ln w="9525" cap="flat" cmpd="sng">
            <a:solidFill>
              <a:srgbClr val="FF0000"/>
            </a:solidFill>
            <a:prstDash val="solid"/>
            <a:round/>
            <a:headEnd type="none" w="sm" len="sm"/>
            <a:tailEnd type="triangle" w="med" len="med"/>
          </a:ln>
        </p:spPr>
      </p:cxnSp>
      <p:cxnSp>
        <p:nvCxnSpPr>
          <p:cNvPr id="858" name="Google Shape;858;p33"/>
          <p:cNvCxnSpPr>
            <a:endCxn id="851" idx="1"/>
          </p:cNvCxnSpPr>
          <p:nvPr/>
        </p:nvCxnSpPr>
        <p:spPr>
          <a:xfrm rot="10800000" flipH="1">
            <a:off x="8555122" y="2991186"/>
            <a:ext cx="1838100" cy="663900"/>
          </a:xfrm>
          <a:prstGeom prst="bentConnector3">
            <a:avLst>
              <a:gd name="adj1" fmla="val -876"/>
            </a:avLst>
          </a:prstGeom>
          <a:noFill/>
          <a:ln w="9525" cap="flat" cmpd="sng">
            <a:solidFill>
              <a:srgbClr val="5597D3"/>
            </a:solidFill>
            <a:prstDash val="solid"/>
            <a:round/>
            <a:headEnd type="none" w="sm" len="sm"/>
            <a:tailEnd type="triangle" w="med" len="med"/>
          </a:ln>
        </p:spPr>
      </p:cxnSp>
      <p:pic>
        <p:nvPicPr>
          <p:cNvPr id="859" name="Google Shape;859;p33"/>
          <p:cNvPicPr preferRelativeResize="0"/>
          <p:nvPr/>
        </p:nvPicPr>
        <p:blipFill rotWithShape="1">
          <a:blip r:embed="rId3">
            <a:alphaModFix/>
          </a:blip>
          <a:srcRect/>
          <a:stretch/>
        </p:blipFill>
        <p:spPr>
          <a:xfrm>
            <a:off x="3758874" y="603159"/>
            <a:ext cx="8743859" cy="3657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Operations Performed on a Stack</a:t>
            </a:r>
            <a:endParaRPr/>
          </a:p>
        </p:txBody>
      </p:sp>
      <p:sp>
        <p:nvSpPr>
          <p:cNvPr id="866" name="Google Shape;866;p34"/>
          <p:cNvSpPr/>
          <p:nvPr/>
        </p:nvSpPr>
        <p:spPr>
          <a:xfrm>
            <a:off x="5513719" y="1316023"/>
            <a:ext cx="5228563"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Adding an element to the stack:</a:t>
            </a:r>
            <a:endParaRPr sz="2200" b="0" i="0" u="none" strike="noStrike" cap="none">
              <a:solidFill>
                <a:srgbClr val="3F3F3F"/>
              </a:solidFill>
              <a:latin typeface="Open Sans"/>
              <a:ea typeface="Open Sans"/>
              <a:cs typeface="Open Sans"/>
              <a:sym typeface="Open Sans"/>
            </a:endParaRPr>
          </a:p>
        </p:txBody>
      </p:sp>
      <p:grpSp>
        <p:nvGrpSpPr>
          <p:cNvPr id="867" name="Google Shape;867;p34"/>
          <p:cNvGrpSpPr/>
          <p:nvPr/>
        </p:nvGrpSpPr>
        <p:grpSpPr>
          <a:xfrm>
            <a:off x="415346" y="2303616"/>
            <a:ext cx="15425308" cy="5232955"/>
            <a:chOff x="830693" y="3176453"/>
            <a:chExt cx="15425308" cy="5232955"/>
          </a:xfrm>
        </p:grpSpPr>
        <p:grpSp>
          <p:nvGrpSpPr>
            <p:cNvPr id="868" name="Google Shape;868;p34"/>
            <p:cNvGrpSpPr/>
            <p:nvPr/>
          </p:nvGrpSpPr>
          <p:grpSpPr>
            <a:xfrm>
              <a:off x="3104570" y="3924548"/>
              <a:ext cx="6602851" cy="4484860"/>
              <a:chOff x="6658262" y="3412849"/>
              <a:chExt cx="6602851" cy="4484860"/>
            </a:xfrm>
          </p:grpSpPr>
          <p:grpSp>
            <p:nvGrpSpPr>
              <p:cNvPr id="869" name="Google Shape;869;p34"/>
              <p:cNvGrpSpPr/>
              <p:nvPr/>
            </p:nvGrpSpPr>
            <p:grpSpPr>
              <a:xfrm>
                <a:off x="7172035" y="4521655"/>
                <a:ext cx="1911929" cy="2528860"/>
                <a:chOff x="7172033" y="3217880"/>
                <a:chExt cx="1911929" cy="2528860"/>
              </a:xfrm>
            </p:grpSpPr>
            <p:sp>
              <p:nvSpPr>
                <p:cNvPr id="870" name="Google Shape;870;p34"/>
                <p:cNvSpPr/>
                <p:nvPr/>
              </p:nvSpPr>
              <p:spPr>
                <a:xfrm>
                  <a:off x="7172035" y="3217880"/>
                  <a:ext cx="1911927" cy="665100"/>
                </a:xfrm>
                <a:prstGeom prst="rect">
                  <a:avLst/>
                </a:prstGeom>
                <a:solidFill>
                  <a:srgbClr val="FF7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871" name="Google Shape;871;p34"/>
                <p:cNvSpPr/>
                <p:nvPr/>
              </p:nvSpPr>
              <p:spPr>
                <a:xfrm>
                  <a:off x="7172034" y="4149760"/>
                  <a:ext cx="1911927" cy="665100"/>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872" name="Google Shape;872;p34"/>
                <p:cNvSpPr/>
                <p:nvPr/>
              </p:nvSpPr>
              <p:spPr>
                <a:xfrm>
                  <a:off x="7172033" y="5081640"/>
                  <a:ext cx="1911927" cy="665100"/>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grpSp>
          <p:sp>
            <p:nvSpPr>
              <p:cNvPr id="873" name="Google Shape;873;p34"/>
              <p:cNvSpPr/>
              <p:nvPr/>
            </p:nvSpPr>
            <p:spPr>
              <a:xfrm>
                <a:off x="11349186" y="4949506"/>
                <a:ext cx="1911927" cy="665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Push</a:t>
                </a:r>
                <a:endParaRPr sz="2200" b="0" i="0" u="none" strike="noStrike" cap="none">
                  <a:solidFill>
                    <a:schemeClr val="lt1"/>
                  </a:solidFill>
                  <a:latin typeface="Open Sans"/>
                  <a:ea typeface="Open Sans"/>
                  <a:cs typeface="Open Sans"/>
                  <a:sym typeface="Open Sans"/>
                </a:endParaRPr>
              </a:p>
            </p:txBody>
          </p:sp>
          <p:sp>
            <p:nvSpPr>
              <p:cNvPr id="874" name="Google Shape;874;p34"/>
              <p:cNvSpPr/>
              <p:nvPr/>
            </p:nvSpPr>
            <p:spPr>
              <a:xfrm>
                <a:off x="6658262" y="3412849"/>
                <a:ext cx="2939475" cy="37384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5" name="Google Shape;875;p34"/>
              <p:cNvSpPr/>
              <p:nvPr/>
            </p:nvSpPr>
            <p:spPr>
              <a:xfrm>
                <a:off x="7141854" y="7317295"/>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2200" b="0" i="0" u="none" strike="noStrike" cap="none">
                  <a:solidFill>
                    <a:srgbClr val="3F3F3F"/>
                  </a:solidFill>
                  <a:latin typeface="Open Sans"/>
                  <a:ea typeface="Open Sans"/>
                  <a:cs typeface="Open Sans"/>
                  <a:sym typeface="Open Sans"/>
                </a:endParaRPr>
              </a:p>
            </p:txBody>
          </p:sp>
        </p:grpSp>
        <p:sp>
          <p:nvSpPr>
            <p:cNvPr id="876" name="Google Shape;876;p34"/>
            <p:cNvSpPr/>
            <p:nvPr/>
          </p:nvSpPr>
          <p:spPr>
            <a:xfrm>
              <a:off x="2624856" y="3436507"/>
              <a:ext cx="4010891" cy="12308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77" name="Google Shape;877;p34"/>
            <p:cNvSpPr/>
            <p:nvPr/>
          </p:nvSpPr>
          <p:spPr>
            <a:xfrm>
              <a:off x="830693" y="5013967"/>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Top</a:t>
              </a:r>
              <a:endParaRPr sz="2200" b="0" i="0" u="none" strike="noStrike" cap="none">
                <a:solidFill>
                  <a:srgbClr val="3F3F3F"/>
                </a:solidFill>
                <a:latin typeface="Open Sans"/>
                <a:ea typeface="Open Sans"/>
                <a:cs typeface="Open Sans"/>
                <a:sym typeface="Open Sans"/>
              </a:endParaRPr>
            </a:p>
          </p:txBody>
        </p:sp>
        <p:cxnSp>
          <p:nvCxnSpPr>
            <p:cNvPr id="878" name="Google Shape;878;p34"/>
            <p:cNvCxnSpPr>
              <a:endCxn id="870" idx="1"/>
            </p:cNvCxnSpPr>
            <p:nvPr/>
          </p:nvCxnSpPr>
          <p:spPr>
            <a:xfrm>
              <a:off x="2244345" y="5365904"/>
              <a:ext cx="1374000" cy="0"/>
            </a:xfrm>
            <a:prstGeom prst="straightConnector1">
              <a:avLst/>
            </a:prstGeom>
            <a:noFill/>
            <a:ln w="9525" cap="flat" cmpd="sng">
              <a:solidFill>
                <a:srgbClr val="5597D3"/>
              </a:solidFill>
              <a:prstDash val="solid"/>
              <a:round/>
              <a:headEnd type="none" w="sm" len="sm"/>
              <a:tailEnd type="triangle" w="med" len="med"/>
            </a:ln>
          </p:spPr>
        </p:cxnSp>
        <p:cxnSp>
          <p:nvCxnSpPr>
            <p:cNvPr id="879" name="Google Shape;879;p34"/>
            <p:cNvCxnSpPr>
              <a:stCxn id="874" idx="3"/>
              <a:endCxn id="873" idx="1"/>
            </p:cNvCxnSpPr>
            <p:nvPr/>
          </p:nvCxnSpPr>
          <p:spPr>
            <a:xfrm>
              <a:off x="6044045" y="5793755"/>
              <a:ext cx="1751400" cy="0"/>
            </a:xfrm>
            <a:prstGeom prst="straightConnector1">
              <a:avLst/>
            </a:prstGeom>
            <a:noFill/>
            <a:ln w="9525" cap="flat" cmpd="sng">
              <a:solidFill>
                <a:srgbClr val="FF0000"/>
              </a:solidFill>
              <a:prstDash val="solid"/>
              <a:round/>
              <a:headEnd type="none" w="sm" len="sm"/>
              <a:tailEnd type="triangle" w="med" len="med"/>
            </a:ln>
          </p:spPr>
        </p:cxnSp>
        <p:sp>
          <p:nvSpPr>
            <p:cNvPr id="880" name="Google Shape;880;p34"/>
            <p:cNvSpPr/>
            <p:nvPr/>
          </p:nvSpPr>
          <p:spPr>
            <a:xfrm>
              <a:off x="7795493" y="4783932"/>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40</a:t>
              </a:r>
              <a:endParaRPr sz="2200" b="0" i="0" u="none" strike="noStrike" cap="none">
                <a:solidFill>
                  <a:srgbClr val="3F3F3F"/>
                </a:solidFill>
                <a:latin typeface="Open Sans"/>
                <a:ea typeface="Open Sans"/>
                <a:cs typeface="Open Sans"/>
                <a:sym typeface="Open Sans"/>
              </a:endParaRPr>
            </a:p>
          </p:txBody>
        </p:sp>
        <p:grpSp>
          <p:nvGrpSpPr>
            <p:cNvPr id="881" name="Google Shape;881;p34"/>
            <p:cNvGrpSpPr/>
            <p:nvPr/>
          </p:nvGrpSpPr>
          <p:grpSpPr>
            <a:xfrm>
              <a:off x="11093861" y="3924548"/>
              <a:ext cx="2939475" cy="4444187"/>
              <a:chOff x="6680034" y="3453522"/>
              <a:chExt cx="2939475" cy="4444187"/>
            </a:xfrm>
          </p:grpSpPr>
          <p:grpSp>
            <p:nvGrpSpPr>
              <p:cNvPr id="882" name="Google Shape;882;p34"/>
              <p:cNvGrpSpPr/>
              <p:nvPr/>
            </p:nvGrpSpPr>
            <p:grpSpPr>
              <a:xfrm>
                <a:off x="7172035" y="3589775"/>
                <a:ext cx="1911930" cy="3460740"/>
                <a:chOff x="7172033" y="2286000"/>
                <a:chExt cx="1911930" cy="3460740"/>
              </a:xfrm>
            </p:grpSpPr>
            <p:sp>
              <p:nvSpPr>
                <p:cNvPr id="883" name="Google Shape;883;p34"/>
                <p:cNvSpPr/>
                <p:nvPr/>
              </p:nvSpPr>
              <p:spPr>
                <a:xfrm>
                  <a:off x="7172036" y="2286000"/>
                  <a:ext cx="1911927" cy="665100"/>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40</a:t>
                  </a:r>
                  <a:endParaRPr sz="2200" b="0" i="0" u="none" strike="noStrike" cap="none">
                    <a:solidFill>
                      <a:schemeClr val="lt1"/>
                    </a:solidFill>
                    <a:latin typeface="Open Sans"/>
                    <a:ea typeface="Open Sans"/>
                    <a:cs typeface="Open Sans"/>
                    <a:sym typeface="Open Sans"/>
                  </a:endParaRPr>
                </a:p>
              </p:txBody>
            </p:sp>
            <p:sp>
              <p:nvSpPr>
                <p:cNvPr id="884" name="Google Shape;884;p34"/>
                <p:cNvSpPr/>
                <p:nvPr/>
              </p:nvSpPr>
              <p:spPr>
                <a:xfrm>
                  <a:off x="7172035" y="3217880"/>
                  <a:ext cx="1911927" cy="665100"/>
                </a:xfrm>
                <a:prstGeom prst="rect">
                  <a:avLst/>
                </a:prstGeom>
                <a:solidFill>
                  <a:srgbClr val="FF7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885" name="Google Shape;885;p34"/>
                <p:cNvSpPr/>
                <p:nvPr/>
              </p:nvSpPr>
              <p:spPr>
                <a:xfrm>
                  <a:off x="7172034" y="4149760"/>
                  <a:ext cx="1911927" cy="665100"/>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886" name="Google Shape;886;p34"/>
                <p:cNvSpPr/>
                <p:nvPr/>
              </p:nvSpPr>
              <p:spPr>
                <a:xfrm>
                  <a:off x="7172033" y="5081640"/>
                  <a:ext cx="1911927" cy="665100"/>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grpSp>
          <p:sp>
            <p:nvSpPr>
              <p:cNvPr id="887" name="Google Shape;887;p34"/>
              <p:cNvSpPr/>
              <p:nvPr/>
            </p:nvSpPr>
            <p:spPr>
              <a:xfrm>
                <a:off x="6680034" y="3453522"/>
                <a:ext cx="2939475" cy="37384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888" name="Google Shape;888;p34"/>
              <p:cNvSpPr/>
              <p:nvPr/>
            </p:nvSpPr>
            <p:spPr>
              <a:xfrm>
                <a:off x="7141854" y="7317295"/>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2200" b="0" i="0" u="none" strike="noStrike" cap="none">
                  <a:solidFill>
                    <a:srgbClr val="3F3F3F"/>
                  </a:solidFill>
                  <a:latin typeface="Open Sans"/>
                  <a:ea typeface="Open Sans"/>
                  <a:cs typeface="Open Sans"/>
                  <a:sym typeface="Open Sans"/>
                </a:endParaRPr>
              </a:p>
            </p:txBody>
          </p:sp>
        </p:grpSp>
        <p:cxnSp>
          <p:nvCxnSpPr>
            <p:cNvPr id="889" name="Google Shape;889;p34"/>
            <p:cNvCxnSpPr>
              <a:stCxn id="873" idx="3"/>
              <a:endCxn id="887" idx="1"/>
            </p:cNvCxnSpPr>
            <p:nvPr/>
          </p:nvCxnSpPr>
          <p:spPr>
            <a:xfrm>
              <a:off x="9707421" y="5793755"/>
              <a:ext cx="1386300" cy="0"/>
            </a:xfrm>
            <a:prstGeom prst="straightConnector1">
              <a:avLst/>
            </a:prstGeom>
            <a:noFill/>
            <a:ln w="9525" cap="flat" cmpd="sng">
              <a:solidFill>
                <a:srgbClr val="FF0000"/>
              </a:solidFill>
              <a:prstDash val="solid"/>
              <a:round/>
              <a:headEnd type="none" w="sm" len="sm"/>
              <a:tailEnd type="triangle" w="med" len="med"/>
            </a:ln>
          </p:spPr>
        </p:cxnSp>
        <p:sp>
          <p:nvSpPr>
            <p:cNvPr id="890" name="Google Shape;890;p34"/>
            <p:cNvSpPr/>
            <p:nvPr/>
          </p:nvSpPr>
          <p:spPr>
            <a:xfrm>
              <a:off x="14344073" y="4072690"/>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Top</a:t>
              </a:r>
              <a:endParaRPr sz="2200" b="0" i="0" u="none" strike="noStrike" cap="none">
                <a:solidFill>
                  <a:srgbClr val="3F3F3F"/>
                </a:solidFill>
                <a:latin typeface="Open Sans"/>
                <a:ea typeface="Open Sans"/>
                <a:cs typeface="Open Sans"/>
                <a:sym typeface="Open Sans"/>
              </a:endParaRPr>
            </a:p>
          </p:txBody>
        </p:sp>
        <p:cxnSp>
          <p:nvCxnSpPr>
            <p:cNvPr id="891" name="Google Shape;891;p34"/>
            <p:cNvCxnSpPr>
              <a:stCxn id="883" idx="3"/>
            </p:cNvCxnSpPr>
            <p:nvPr/>
          </p:nvCxnSpPr>
          <p:spPr>
            <a:xfrm rot="10800000" flipH="1">
              <a:off x="13497792" y="4387351"/>
              <a:ext cx="1170000" cy="6000"/>
            </a:xfrm>
            <a:prstGeom prst="straightConnector1">
              <a:avLst/>
            </a:prstGeom>
            <a:noFill/>
            <a:ln w="9525" cap="flat" cmpd="sng">
              <a:solidFill>
                <a:srgbClr val="5597D3"/>
              </a:solidFill>
              <a:prstDash val="solid"/>
              <a:round/>
              <a:headEnd type="none" w="sm" len="sm"/>
              <a:tailEnd type="triangle" w="med" len="med"/>
            </a:ln>
          </p:spPr>
        </p:cxnSp>
        <p:sp>
          <p:nvSpPr>
            <p:cNvPr id="892" name="Google Shape;892;p34"/>
            <p:cNvSpPr/>
            <p:nvPr/>
          </p:nvSpPr>
          <p:spPr>
            <a:xfrm>
              <a:off x="10450949" y="3176453"/>
              <a:ext cx="4010891" cy="840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893" name="Google Shape;893;p34"/>
          <p:cNvPicPr preferRelativeResize="0"/>
          <p:nvPr/>
        </p:nvPicPr>
        <p:blipFill rotWithShape="1">
          <a:blip r:embed="rId3">
            <a:alphaModFix/>
          </a:blip>
          <a:srcRect/>
          <a:stretch/>
        </p:blipFill>
        <p:spPr>
          <a:xfrm>
            <a:off x="3758874" y="603159"/>
            <a:ext cx="8743860" cy="3657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Operations Performed on a Stack </a:t>
            </a:r>
            <a:endParaRPr/>
          </a:p>
        </p:txBody>
      </p:sp>
      <p:sp>
        <p:nvSpPr>
          <p:cNvPr id="900" name="Google Shape;900;p35"/>
          <p:cNvSpPr/>
          <p:nvPr/>
        </p:nvSpPr>
        <p:spPr>
          <a:xfrm>
            <a:off x="7380147" y="4588368"/>
            <a:ext cx="1911927" cy="66510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Pop</a:t>
            </a:r>
            <a:endParaRPr sz="2200" b="0" i="0" u="none" strike="noStrike" cap="none">
              <a:solidFill>
                <a:schemeClr val="lt1"/>
              </a:solidFill>
              <a:latin typeface="Open Sans"/>
              <a:ea typeface="Open Sans"/>
              <a:cs typeface="Open Sans"/>
              <a:sym typeface="Open Sans"/>
            </a:endParaRPr>
          </a:p>
        </p:txBody>
      </p:sp>
      <p:grpSp>
        <p:nvGrpSpPr>
          <p:cNvPr id="901" name="Google Shape;901;p35"/>
          <p:cNvGrpSpPr/>
          <p:nvPr/>
        </p:nvGrpSpPr>
        <p:grpSpPr>
          <a:xfrm>
            <a:off x="10161031" y="2538377"/>
            <a:ext cx="4010891" cy="4972901"/>
            <a:chOff x="2209509" y="2563670"/>
            <a:chExt cx="4010891" cy="4972901"/>
          </a:xfrm>
        </p:grpSpPr>
        <p:grpSp>
          <p:nvGrpSpPr>
            <p:cNvPr id="902" name="Google Shape;902;p35"/>
            <p:cNvGrpSpPr/>
            <p:nvPr/>
          </p:nvGrpSpPr>
          <p:grpSpPr>
            <a:xfrm>
              <a:off x="3202996" y="4160517"/>
              <a:ext cx="1911929" cy="2528860"/>
              <a:chOff x="7172033" y="3217880"/>
              <a:chExt cx="1911929" cy="2528860"/>
            </a:xfrm>
          </p:grpSpPr>
          <p:sp>
            <p:nvSpPr>
              <p:cNvPr id="903" name="Google Shape;903;p35"/>
              <p:cNvSpPr/>
              <p:nvPr/>
            </p:nvSpPr>
            <p:spPr>
              <a:xfrm>
                <a:off x="7172035" y="3217880"/>
                <a:ext cx="1911927" cy="665100"/>
              </a:xfrm>
              <a:prstGeom prst="rect">
                <a:avLst/>
              </a:prstGeom>
              <a:solidFill>
                <a:srgbClr val="FF7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904" name="Google Shape;904;p35"/>
              <p:cNvSpPr/>
              <p:nvPr/>
            </p:nvSpPr>
            <p:spPr>
              <a:xfrm>
                <a:off x="7172034" y="4149760"/>
                <a:ext cx="1911927" cy="665100"/>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905" name="Google Shape;905;p35"/>
              <p:cNvSpPr/>
              <p:nvPr/>
            </p:nvSpPr>
            <p:spPr>
              <a:xfrm>
                <a:off x="7172033" y="5081640"/>
                <a:ext cx="1911927" cy="665100"/>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grpSp>
        <p:sp>
          <p:nvSpPr>
            <p:cNvPr id="906" name="Google Shape;906;p35"/>
            <p:cNvSpPr/>
            <p:nvPr/>
          </p:nvSpPr>
          <p:spPr>
            <a:xfrm>
              <a:off x="2689224" y="3066225"/>
              <a:ext cx="2939475" cy="37384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7" name="Google Shape;907;p35"/>
            <p:cNvSpPr/>
            <p:nvPr/>
          </p:nvSpPr>
          <p:spPr>
            <a:xfrm>
              <a:off x="3172815" y="6956157"/>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2200" b="0" i="0" u="none" strike="noStrike" cap="none">
                <a:solidFill>
                  <a:srgbClr val="3F3F3F"/>
                </a:solidFill>
                <a:latin typeface="Open Sans"/>
                <a:ea typeface="Open Sans"/>
                <a:cs typeface="Open Sans"/>
                <a:sym typeface="Open Sans"/>
              </a:endParaRPr>
            </a:p>
          </p:txBody>
        </p:sp>
        <p:sp>
          <p:nvSpPr>
            <p:cNvPr id="908" name="Google Shape;908;p35"/>
            <p:cNvSpPr/>
            <p:nvPr/>
          </p:nvSpPr>
          <p:spPr>
            <a:xfrm>
              <a:off x="2209509" y="2563670"/>
              <a:ext cx="4010891" cy="12308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909" name="Google Shape;909;p35"/>
          <p:cNvSpPr/>
          <p:nvPr/>
        </p:nvSpPr>
        <p:spPr>
          <a:xfrm>
            <a:off x="1037734" y="3187964"/>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Top</a:t>
            </a:r>
            <a:endParaRPr sz="2200" b="0" i="0" u="none" strike="noStrike" cap="none">
              <a:solidFill>
                <a:srgbClr val="3F3F3F"/>
              </a:solidFill>
              <a:latin typeface="Open Sans"/>
              <a:ea typeface="Open Sans"/>
              <a:cs typeface="Open Sans"/>
              <a:sym typeface="Open Sans"/>
            </a:endParaRPr>
          </a:p>
        </p:txBody>
      </p:sp>
      <p:sp>
        <p:nvSpPr>
          <p:cNvPr id="910" name="Google Shape;910;p35"/>
          <p:cNvSpPr/>
          <p:nvPr/>
        </p:nvSpPr>
        <p:spPr>
          <a:xfrm>
            <a:off x="7380146" y="3911095"/>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40</a:t>
            </a:r>
            <a:endParaRPr sz="2200" b="0" i="0" u="none" strike="noStrike" cap="none">
              <a:solidFill>
                <a:srgbClr val="3F3F3F"/>
              </a:solidFill>
              <a:latin typeface="Open Sans"/>
              <a:ea typeface="Open Sans"/>
              <a:cs typeface="Open Sans"/>
              <a:sym typeface="Open Sans"/>
            </a:endParaRPr>
          </a:p>
        </p:txBody>
      </p:sp>
      <p:sp>
        <p:nvSpPr>
          <p:cNvPr id="911" name="Google Shape;911;p35"/>
          <p:cNvSpPr/>
          <p:nvPr/>
        </p:nvSpPr>
        <p:spPr>
          <a:xfrm>
            <a:off x="13837848" y="4031314"/>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Top</a:t>
            </a:r>
            <a:endParaRPr sz="2200" b="0" i="0" u="none" strike="noStrike" cap="none">
              <a:solidFill>
                <a:srgbClr val="3F3F3F"/>
              </a:solidFill>
              <a:latin typeface="Open Sans"/>
              <a:ea typeface="Open Sans"/>
              <a:cs typeface="Open Sans"/>
              <a:sym typeface="Open Sans"/>
            </a:endParaRPr>
          </a:p>
        </p:txBody>
      </p:sp>
      <p:grpSp>
        <p:nvGrpSpPr>
          <p:cNvPr id="912" name="Google Shape;912;p35"/>
          <p:cNvGrpSpPr/>
          <p:nvPr/>
        </p:nvGrpSpPr>
        <p:grpSpPr>
          <a:xfrm>
            <a:off x="2512584" y="2259532"/>
            <a:ext cx="4010891" cy="5220130"/>
            <a:chOff x="10035602" y="2259532"/>
            <a:chExt cx="4010891" cy="5220130"/>
          </a:xfrm>
        </p:grpSpPr>
        <p:grpSp>
          <p:nvGrpSpPr>
            <p:cNvPr id="913" name="Google Shape;913;p35"/>
            <p:cNvGrpSpPr/>
            <p:nvPr/>
          </p:nvGrpSpPr>
          <p:grpSpPr>
            <a:xfrm>
              <a:off x="10212218" y="3051711"/>
              <a:ext cx="2939475" cy="4427951"/>
              <a:chOff x="6213738" y="3453522"/>
              <a:chExt cx="2939475" cy="4427951"/>
            </a:xfrm>
          </p:grpSpPr>
          <p:grpSp>
            <p:nvGrpSpPr>
              <p:cNvPr id="914" name="Google Shape;914;p35"/>
              <p:cNvGrpSpPr/>
              <p:nvPr/>
            </p:nvGrpSpPr>
            <p:grpSpPr>
              <a:xfrm>
                <a:off x="6714092" y="3611120"/>
                <a:ext cx="1951305" cy="3454775"/>
                <a:chOff x="6714090" y="2307345"/>
                <a:chExt cx="1951305" cy="3454775"/>
              </a:xfrm>
            </p:grpSpPr>
            <p:sp>
              <p:nvSpPr>
                <p:cNvPr id="915" name="Google Shape;915;p35"/>
                <p:cNvSpPr/>
                <p:nvPr/>
              </p:nvSpPr>
              <p:spPr>
                <a:xfrm>
                  <a:off x="6753468" y="2307345"/>
                  <a:ext cx="1911927" cy="665100"/>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40</a:t>
                  </a:r>
                  <a:endParaRPr sz="2200" b="0" i="0" u="none" strike="noStrike" cap="none">
                    <a:solidFill>
                      <a:schemeClr val="lt1"/>
                    </a:solidFill>
                    <a:latin typeface="Open Sans"/>
                    <a:ea typeface="Open Sans"/>
                    <a:cs typeface="Open Sans"/>
                    <a:sym typeface="Open Sans"/>
                  </a:endParaRPr>
                </a:p>
              </p:txBody>
            </p:sp>
            <p:sp>
              <p:nvSpPr>
                <p:cNvPr id="916" name="Google Shape;916;p35"/>
                <p:cNvSpPr/>
                <p:nvPr/>
              </p:nvSpPr>
              <p:spPr>
                <a:xfrm>
                  <a:off x="6732721" y="3239225"/>
                  <a:ext cx="1911927" cy="665100"/>
                </a:xfrm>
                <a:prstGeom prst="rect">
                  <a:avLst/>
                </a:prstGeom>
                <a:solidFill>
                  <a:srgbClr val="FF757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917" name="Google Shape;917;p35"/>
                <p:cNvSpPr/>
                <p:nvPr/>
              </p:nvSpPr>
              <p:spPr>
                <a:xfrm>
                  <a:off x="6714090" y="4165140"/>
                  <a:ext cx="1911927" cy="665100"/>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918" name="Google Shape;918;p35"/>
                <p:cNvSpPr/>
                <p:nvPr/>
              </p:nvSpPr>
              <p:spPr>
                <a:xfrm>
                  <a:off x="6732721" y="5097020"/>
                  <a:ext cx="1911927" cy="665100"/>
                </a:xfrm>
                <a:prstGeom prst="rect">
                  <a:avLst/>
                </a:prstGeom>
                <a:solidFill>
                  <a:srgbClr val="5B9B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grpSp>
          <p:sp>
            <p:nvSpPr>
              <p:cNvPr id="919" name="Google Shape;919;p35"/>
              <p:cNvSpPr/>
              <p:nvPr/>
            </p:nvSpPr>
            <p:spPr>
              <a:xfrm>
                <a:off x="6213738" y="3453522"/>
                <a:ext cx="2939475" cy="373841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920" name="Google Shape;920;p35"/>
              <p:cNvSpPr/>
              <p:nvPr/>
            </p:nvSpPr>
            <p:spPr>
              <a:xfrm>
                <a:off x="6662137" y="7301059"/>
                <a:ext cx="2015836"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Stack</a:t>
                </a:r>
                <a:endParaRPr sz="2200" b="0" i="0" u="none" strike="noStrike" cap="none">
                  <a:solidFill>
                    <a:srgbClr val="3F3F3F"/>
                  </a:solidFill>
                  <a:latin typeface="Open Sans"/>
                  <a:ea typeface="Open Sans"/>
                  <a:cs typeface="Open Sans"/>
                  <a:sym typeface="Open Sans"/>
                </a:endParaRPr>
              </a:p>
            </p:txBody>
          </p:sp>
        </p:grpSp>
        <p:sp>
          <p:nvSpPr>
            <p:cNvPr id="921" name="Google Shape;921;p35"/>
            <p:cNvSpPr/>
            <p:nvPr/>
          </p:nvSpPr>
          <p:spPr>
            <a:xfrm>
              <a:off x="10035602" y="2259532"/>
              <a:ext cx="4010891" cy="84065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922" name="Google Shape;922;p35"/>
          <p:cNvCxnSpPr>
            <a:endCxn id="915" idx="1"/>
          </p:cNvCxnSpPr>
          <p:nvPr/>
        </p:nvCxnSpPr>
        <p:spPr>
          <a:xfrm rot="10800000" flipH="1">
            <a:off x="2203532" y="3541859"/>
            <a:ext cx="1025400" cy="11100"/>
          </a:xfrm>
          <a:prstGeom prst="straightConnector1">
            <a:avLst/>
          </a:prstGeom>
          <a:noFill/>
          <a:ln w="9525" cap="flat" cmpd="sng">
            <a:solidFill>
              <a:srgbClr val="5597D3"/>
            </a:solidFill>
            <a:prstDash val="solid"/>
            <a:round/>
            <a:headEnd type="none" w="sm" len="sm"/>
            <a:tailEnd type="triangle" w="med" len="med"/>
          </a:ln>
        </p:spPr>
      </p:cxnSp>
      <p:cxnSp>
        <p:nvCxnSpPr>
          <p:cNvPr id="923" name="Google Shape;923;p35"/>
          <p:cNvCxnSpPr>
            <a:stCxn id="903" idx="3"/>
          </p:cNvCxnSpPr>
          <p:nvPr/>
        </p:nvCxnSpPr>
        <p:spPr>
          <a:xfrm>
            <a:off x="13066447" y="4467774"/>
            <a:ext cx="1105500" cy="0"/>
          </a:xfrm>
          <a:prstGeom prst="straightConnector1">
            <a:avLst/>
          </a:prstGeom>
          <a:noFill/>
          <a:ln w="9525" cap="flat" cmpd="sng">
            <a:solidFill>
              <a:srgbClr val="5597D3"/>
            </a:solidFill>
            <a:prstDash val="solid"/>
            <a:round/>
            <a:headEnd type="none" w="sm" len="sm"/>
            <a:tailEnd type="triangle" w="med" len="med"/>
          </a:ln>
        </p:spPr>
      </p:cxnSp>
      <p:cxnSp>
        <p:nvCxnSpPr>
          <p:cNvPr id="924" name="Google Shape;924;p35"/>
          <p:cNvCxnSpPr>
            <a:stCxn id="919" idx="3"/>
            <a:endCxn id="900" idx="1"/>
          </p:cNvCxnSpPr>
          <p:nvPr/>
        </p:nvCxnSpPr>
        <p:spPr>
          <a:xfrm>
            <a:off x="5628675" y="4920918"/>
            <a:ext cx="1751400" cy="0"/>
          </a:xfrm>
          <a:prstGeom prst="straightConnector1">
            <a:avLst/>
          </a:prstGeom>
          <a:noFill/>
          <a:ln w="9525" cap="flat" cmpd="sng">
            <a:solidFill>
              <a:srgbClr val="5597D3"/>
            </a:solidFill>
            <a:prstDash val="solid"/>
            <a:round/>
            <a:headEnd type="none" w="sm" len="sm"/>
            <a:tailEnd type="triangle" w="med" len="med"/>
          </a:ln>
        </p:spPr>
      </p:cxnSp>
      <p:cxnSp>
        <p:nvCxnSpPr>
          <p:cNvPr id="925" name="Google Shape;925;p35"/>
          <p:cNvCxnSpPr>
            <a:stCxn id="900" idx="3"/>
            <a:endCxn id="906" idx="1"/>
          </p:cNvCxnSpPr>
          <p:nvPr/>
        </p:nvCxnSpPr>
        <p:spPr>
          <a:xfrm rot="10800000" flipH="1">
            <a:off x="9292074" y="4910118"/>
            <a:ext cx="1348800" cy="10800"/>
          </a:xfrm>
          <a:prstGeom prst="straightConnector1">
            <a:avLst/>
          </a:prstGeom>
          <a:noFill/>
          <a:ln w="9525" cap="flat" cmpd="sng">
            <a:solidFill>
              <a:srgbClr val="5597D3"/>
            </a:solidFill>
            <a:prstDash val="solid"/>
            <a:round/>
            <a:headEnd type="none" w="sm" len="sm"/>
            <a:tailEnd type="triangle" w="med" len="med"/>
          </a:ln>
        </p:spPr>
      </p:cxnSp>
      <p:sp>
        <p:nvSpPr>
          <p:cNvPr id="926" name="Google Shape;926;p35"/>
          <p:cNvSpPr/>
          <p:nvPr/>
        </p:nvSpPr>
        <p:spPr>
          <a:xfrm>
            <a:off x="5513719" y="1316023"/>
            <a:ext cx="5228563"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Removing an element from the stack:</a:t>
            </a:r>
            <a:endParaRPr sz="2200" b="0" i="0" u="none" strike="noStrike" cap="none">
              <a:solidFill>
                <a:srgbClr val="3F3F3F"/>
              </a:solidFill>
              <a:latin typeface="Open Sans"/>
              <a:ea typeface="Open Sans"/>
              <a:cs typeface="Open Sans"/>
              <a:sym typeface="Open Sans"/>
            </a:endParaRPr>
          </a:p>
        </p:txBody>
      </p:sp>
      <p:pic>
        <p:nvPicPr>
          <p:cNvPr id="927" name="Google Shape;927;p35"/>
          <p:cNvPicPr preferRelativeResize="0"/>
          <p:nvPr/>
        </p:nvPicPr>
        <p:blipFill rotWithShape="1">
          <a:blip r:embed="rId3">
            <a:alphaModFix/>
          </a:blip>
          <a:srcRect/>
          <a:stretch/>
        </p:blipFill>
        <p:spPr>
          <a:xfrm>
            <a:off x="3758874" y="603159"/>
            <a:ext cx="8743860" cy="365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849a137d57_0_249"/>
          <p:cNvSpPr txBox="1"/>
          <p:nvPr/>
        </p:nvSpPr>
        <p:spPr>
          <a:xfrm>
            <a:off x="1392404" y="2394740"/>
            <a:ext cx="4362900" cy="956100"/>
          </a:xfrm>
          <a:prstGeom prst="rect">
            <a:avLst/>
          </a:prstGeom>
          <a:noFill/>
          <a:ln>
            <a:noFill/>
          </a:ln>
        </p:spPr>
        <p:txBody>
          <a:bodyPr spcFirstLastPara="1" wrap="square" lIns="91425" tIns="45700" rIns="91425" bIns="45700" anchor="t" anchorCtr="0">
            <a:noAutofit/>
          </a:bodyPr>
          <a:lstStyle/>
          <a:p>
            <a:pPr marL="4826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Building a jar</a:t>
            </a:r>
            <a:endParaRPr sz="1400" b="0" i="0" u="none" strike="noStrike" cap="none">
              <a:solidFill>
                <a:srgbClr val="333333"/>
              </a:solidFill>
              <a:latin typeface="Arial"/>
              <a:ea typeface="Arial"/>
              <a:cs typeface="Arial"/>
              <a:sym typeface="Arial"/>
            </a:endParaRPr>
          </a:p>
        </p:txBody>
      </p:sp>
      <p:sp>
        <p:nvSpPr>
          <p:cNvPr id="423" name="Google Shape;423;g849a137d57_0_249"/>
          <p:cNvSpPr/>
          <p:nvPr/>
        </p:nvSpPr>
        <p:spPr>
          <a:xfrm>
            <a:off x="1201905" y="2025642"/>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Build a jar</a:t>
            </a:r>
            <a:endParaRPr sz="1400" b="0" i="0" u="none" strike="noStrike" cap="none">
              <a:solidFill>
                <a:srgbClr val="333333"/>
              </a:solidFill>
              <a:latin typeface="Arial"/>
              <a:ea typeface="Arial"/>
              <a:cs typeface="Arial"/>
              <a:sym typeface="Arial"/>
            </a:endParaRPr>
          </a:p>
        </p:txBody>
      </p:sp>
      <p:sp>
        <p:nvSpPr>
          <p:cNvPr id="424" name="Google Shape;424;g849a137d57_0_249"/>
          <p:cNvSpPr txBox="1"/>
          <p:nvPr/>
        </p:nvSpPr>
        <p:spPr>
          <a:xfrm>
            <a:off x="1368554" y="4510952"/>
            <a:ext cx="58797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Play with Maven plugins</a:t>
            </a:r>
            <a:endParaRPr>
              <a:solidFill>
                <a:srgbClr val="333333"/>
              </a:solidFill>
            </a:endParaRPr>
          </a:p>
          <a:p>
            <a:pPr marL="0" marR="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p:txBody>
      </p:sp>
      <p:sp>
        <p:nvSpPr>
          <p:cNvPr id="425" name="Google Shape;425;g849a137d57_0_249"/>
          <p:cNvSpPr/>
          <p:nvPr/>
        </p:nvSpPr>
        <p:spPr>
          <a:xfrm>
            <a:off x="1201899" y="3981939"/>
            <a:ext cx="9144000" cy="444300"/>
          </a:xfrm>
          <a:prstGeom prst="roundRect">
            <a:avLst>
              <a:gd name="adj" fmla="val 16667"/>
            </a:avLst>
          </a:prstGeom>
          <a:noFill/>
          <a:ln>
            <a:noFill/>
          </a:ln>
        </p:spPr>
        <p:txBody>
          <a:bodyPr spcFirstLastPara="1" wrap="square" lIns="91425" tIns="45700" rIns="91425" bIns="45700" anchor="ctr" anchorCtr="0">
            <a:noAutofit/>
          </a:bodyPr>
          <a:lstStyle/>
          <a:p>
            <a:pPr marL="342900" marR="0" lvl="0" indent="-342900" algn="l" rtl="0">
              <a:lnSpc>
                <a:spcPct val="115000"/>
              </a:lnSpc>
              <a:spcBef>
                <a:spcPts val="0"/>
              </a:spcBef>
              <a:spcAft>
                <a:spcPts val="0"/>
              </a:spcAft>
              <a:buClr>
                <a:srgbClr val="333333"/>
              </a:buClr>
              <a:buSzPts val="2200"/>
              <a:buFont typeface="Arial"/>
              <a:buChar char="•"/>
            </a:pPr>
            <a:r>
              <a:rPr lang="en-US" sz="2200">
                <a:solidFill>
                  <a:srgbClr val="333333"/>
                </a:solidFill>
                <a:latin typeface="Open Sans"/>
                <a:ea typeface="Open Sans"/>
                <a:cs typeface="Open Sans"/>
                <a:sym typeface="Open Sans"/>
              </a:rPr>
              <a:t>Demonstrate Maven plugins</a:t>
            </a:r>
            <a:endParaRPr sz="1400" b="0" i="0" u="none" strike="noStrike" cap="none">
              <a:solidFill>
                <a:srgbClr val="333333"/>
              </a:solidFill>
              <a:latin typeface="Arial"/>
              <a:ea typeface="Arial"/>
              <a:cs typeface="Arial"/>
              <a:sym typeface="Arial"/>
            </a:endParaRPr>
          </a:p>
        </p:txBody>
      </p:sp>
      <p:sp>
        <p:nvSpPr>
          <p:cNvPr id="426" name="Google Shape;426;g849a137d57_0_249"/>
          <p:cNvSpPr txBox="1"/>
          <p:nvPr/>
        </p:nvSpPr>
        <p:spPr>
          <a:xfrm>
            <a:off x="1392404" y="6580543"/>
            <a:ext cx="4362900" cy="956100"/>
          </a:xfrm>
          <a:prstGeom prst="rect">
            <a:avLst/>
          </a:prstGeom>
          <a:noFill/>
          <a:ln>
            <a:noFill/>
          </a:ln>
        </p:spPr>
        <p:txBody>
          <a:bodyPr spcFirstLastPara="1" wrap="square" lIns="91425" tIns="45700" rIns="91425" bIns="45700" anchor="t" anchorCtr="0">
            <a:noAutofit/>
          </a:bodyPr>
          <a:lstStyle/>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Maven POM</a:t>
            </a:r>
            <a:endParaRPr>
              <a:solidFill>
                <a:srgbClr val="333333"/>
              </a:solidFill>
            </a:endParaRPr>
          </a:p>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Scope of a dependency</a:t>
            </a:r>
            <a:endParaRPr>
              <a:solidFill>
                <a:srgbClr val="333333"/>
              </a:solidFill>
            </a:endParaRPr>
          </a:p>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Versioning of dependencies</a:t>
            </a:r>
            <a:endParaRPr>
              <a:solidFill>
                <a:srgbClr val="333333"/>
              </a:solidFill>
            </a:endParaRPr>
          </a:p>
          <a:p>
            <a:pPr marL="457200" marR="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p:txBody>
      </p:sp>
      <p:sp>
        <p:nvSpPr>
          <p:cNvPr id="427" name="Google Shape;427;g849a137d57_0_249"/>
          <p:cNvSpPr/>
          <p:nvPr/>
        </p:nvSpPr>
        <p:spPr>
          <a:xfrm>
            <a:off x="1201904" y="6098144"/>
            <a:ext cx="9144000" cy="457200"/>
          </a:xfrm>
          <a:prstGeom prst="roundRect">
            <a:avLst>
              <a:gd name="adj" fmla="val 16667"/>
            </a:avLst>
          </a:prstGeom>
          <a:noFill/>
          <a:ln>
            <a:noFill/>
          </a:ln>
        </p:spPr>
        <p:txBody>
          <a:bodyPr spcFirstLastPara="1" wrap="square" lIns="91425" tIns="45700" rIns="91425" bIns="45700" anchor="ctr" anchorCtr="0">
            <a:noAutofit/>
          </a:bodyPr>
          <a:lstStyle/>
          <a:p>
            <a:pPr marL="457200" lvl="0" indent="-368300" algn="l" rtl="0">
              <a:lnSpc>
                <a:spcPct val="115000"/>
              </a:lnSpc>
              <a:spcBef>
                <a:spcPts val="0"/>
              </a:spcBef>
              <a:spcAft>
                <a:spcPts val="0"/>
              </a:spcAft>
              <a:buClr>
                <a:srgbClr val="333333"/>
              </a:buClr>
              <a:buSzPts val="2200"/>
              <a:buChar char="•"/>
            </a:pPr>
            <a:r>
              <a:rPr lang="en-US" sz="2200">
                <a:solidFill>
                  <a:srgbClr val="333333"/>
                </a:solidFill>
                <a:latin typeface="Open Sans"/>
                <a:ea typeface="Open Sans"/>
                <a:cs typeface="Open Sans"/>
                <a:sym typeface="Open Sans"/>
              </a:rPr>
              <a:t>Download and include the Maven dependencies in the project  </a:t>
            </a:r>
            <a:endParaRPr>
              <a:solidFill>
                <a:srgbClr val="333333"/>
              </a:solidFill>
            </a:endParaRPr>
          </a:p>
          <a:p>
            <a:pPr marL="0" marR="0" lvl="0" indent="0" algn="l" rtl="0">
              <a:lnSpc>
                <a:spcPct val="115000"/>
              </a:lnSpc>
              <a:spcBef>
                <a:spcPts val="0"/>
              </a:spcBef>
              <a:spcAft>
                <a:spcPts val="0"/>
              </a:spcAft>
              <a:buNone/>
            </a:pPr>
            <a:endParaRPr sz="2200">
              <a:solidFill>
                <a:srgbClr val="333333"/>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Top and Its Values</a:t>
            </a:r>
            <a:endParaRPr/>
          </a:p>
        </p:txBody>
      </p:sp>
      <p:graphicFrame>
        <p:nvGraphicFramePr>
          <p:cNvPr id="934" name="Google Shape;934;p36"/>
          <p:cNvGraphicFramePr/>
          <p:nvPr/>
        </p:nvGraphicFramePr>
        <p:xfrm>
          <a:off x="2167466" y="3560007"/>
          <a:ext cx="11921075" cy="2581625"/>
        </p:xfrm>
        <a:graphic>
          <a:graphicData uri="http://schemas.openxmlformats.org/drawingml/2006/table">
            <a:tbl>
              <a:tblPr firstRow="1" bandRow="1">
                <a:noFill/>
                <a:tableStyleId>{8510B1F4-3676-4354-810C-057AF6503053}</a:tableStyleId>
              </a:tblPr>
              <a:tblGrid>
                <a:gridCol w="2903300"/>
                <a:gridCol w="9017775"/>
              </a:tblGrid>
              <a:tr h="516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Top Value</a:t>
                      </a:r>
                      <a:endParaRPr sz="2200" u="none" strike="noStrike" cap="none">
                        <a:latin typeface="Open Sans"/>
                        <a:ea typeface="Open Sans"/>
                        <a:cs typeface="Open Sans"/>
                        <a:sym typeface="Open Sans"/>
                      </a:endParaRPr>
                    </a:p>
                  </a:txBody>
                  <a:tcPr marL="100575" marR="100575" marT="55325" marB="55325"/>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latin typeface="Open Sans"/>
                          <a:ea typeface="Open Sans"/>
                          <a:cs typeface="Open Sans"/>
                          <a:sym typeface="Open Sans"/>
                        </a:rPr>
                        <a:t>Stack Status</a:t>
                      </a:r>
                      <a:endParaRPr sz="2200" u="none" strike="noStrike" cap="none">
                        <a:latin typeface="Open Sans"/>
                        <a:ea typeface="Open Sans"/>
                        <a:cs typeface="Open Sans"/>
                        <a:sym typeface="Open Sans"/>
                      </a:endParaRPr>
                    </a:p>
                  </a:txBody>
                  <a:tcPr marL="100575" marR="100575" marT="55325" marB="55325"/>
                </a:tc>
              </a:tr>
              <a:tr h="516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-1</a:t>
                      </a:r>
                      <a:endParaRPr sz="2200" u="none" strike="noStrike" cap="none">
                        <a:solidFill>
                          <a:srgbClr val="3F3F3F"/>
                        </a:solidFill>
                        <a:latin typeface="Open Sans"/>
                        <a:ea typeface="Open Sans"/>
                        <a:cs typeface="Open Sans"/>
                        <a:sym typeface="Open Sans"/>
                      </a:endParaRPr>
                    </a:p>
                  </a:txBody>
                  <a:tcPr marL="100575" marR="100575" marT="55325" marB="553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stack is empty.</a:t>
                      </a:r>
                      <a:endParaRPr sz="2200" u="none" strike="noStrike" cap="none">
                        <a:solidFill>
                          <a:srgbClr val="3F3F3F"/>
                        </a:solidFill>
                        <a:latin typeface="Open Sans"/>
                        <a:ea typeface="Open Sans"/>
                        <a:cs typeface="Open Sans"/>
                        <a:sym typeface="Open Sans"/>
                      </a:endParaRPr>
                    </a:p>
                  </a:txBody>
                  <a:tcPr marL="100575" marR="100575" marT="55325" marB="55325"/>
                </a:tc>
              </a:tr>
              <a:tr h="516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0</a:t>
                      </a:r>
                      <a:endParaRPr sz="2200" u="none" strike="noStrike" cap="none">
                        <a:solidFill>
                          <a:srgbClr val="3F3F3F"/>
                        </a:solidFill>
                        <a:latin typeface="Open Sans"/>
                        <a:ea typeface="Open Sans"/>
                        <a:cs typeface="Open Sans"/>
                        <a:sym typeface="Open Sans"/>
                      </a:endParaRPr>
                    </a:p>
                  </a:txBody>
                  <a:tcPr marL="100575" marR="100575" marT="55325" marB="553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There is only one element in the stack.</a:t>
                      </a:r>
                      <a:endParaRPr sz="2200" u="none" strike="noStrike" cap="none">
                        <a:solidFill>
                          <a:srgbClr val="3F3F3F"/>
                        </a:solidFill>
                        <a:latin typeface="Open Sans"/>
                        <a:ea typeface="Open Sans"/>
                        <a:cs typeface="Open Sans"/>
                        <a:sym typeface="Open Sans"/>
                      </a:endParaRPr>
                    </a:p>
                  </a:txBody>
                  <a:tcPr marL="100575" marR="100575" marT="55325" marB="55325"/>
                </a:tc>
              </a:tr>
              <a:tr h="516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N-1</a:t>
                      </a:r>
                      <a:endParaRPr sz="2200" u="none" strike="noStrike" cap="none">
                        <a:solidFill>
                          <a:srgbClr val="3F3F3F"/>
                        </a:solidFill>
                        <a:latin typeface="Open Sans"/>
                        <a:ea typeface="Open Sans"/>
                        <a:cs typeface="Open Sans"/>
                        <a:sym typeface="Open Sans"/>
                      </a:endParaRPr>
                    </a:p>
                  </a:txBody>
                  <a:tcPr marL="100575" marR="100575" marT="55325" marB="553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stack is full.</a:t>
                      </a:r>
                      <a:endParaRPr sz="2200" u="none" strike="noStrike" cap="none">
                        <a:solidFill>
                          <a:srgbClr val="3F3F3F"/>
                        </a:solidFill>
                        <a:latin typeface="Open Sans"/>
                        <a:ea typeface="Open Sans"/>
                        <a:cs typeface="Open Sans"/>
                        <a:sym typeface="Open Sans"/>
                      </a:endParaRPr>
                    </a:p>
                  </a:txBody>
                  <a:tcPr marL="100575" marR="100575" marT="55325" marB="55325"/>
                </a:tc>
              </a:tr>
              <a:tr h="516325">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N</a:t>
                      </a:r>
                      <a:endParaRPr sz="2200" u="none" strike="noStrike" cap="none">
                        <a:solidFill>
                          <a:srgbClr val="3F3F3F"/>
                        </a:solidFill>
                        <a:latin typeface="Open Sans"/>
                        <a:ea typeface="Open Sans"/>
                        <a:cs typeface="Open Sans"/>
                        <a:sym typeface="Open Sans"/>
                      </a:endParaRPr>
                    </a:p>
                  </a:txBody>
                  <a:tcPr marL="100575" marR="100575" marT="55325" marB="55325"/>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The stack gets overflowed.</a:t>
                      </a:r>
                      <a:endParaRPr sz="2200" u="none" strike="noStrike" cap="none">
                        <a:solidFill>
                          <a:srgbClr val="3F3F3F"/>
                        </a:solidFill>
                        <a:latin typeface="Open Sans"/>
                        <a:ea typeface="Open Sans"/>
                        <a:cs typeface="Open Sans"/>
                        <a:sym typeface="Open Sans"/>
                      </a:endParaRPr>
                    </a:p>
                  </a:txBody>
                  <a:tcPr marL="100575" marR="100575" marT="55325" marB="55325"/>
                </a:tc>
              </a:tr>
            </a:tbl>
          </a:graphicData>
        </a:graphic>
      </p:graphicFrame>
      <p:sp>
        <p:nvSpPr>
          <p:cNvPr id="935" name="Google Shape;935;p36"/>
          <p:cNvSpPr/>
          <p:nvPr/>
        </p:nvSpPr>
        <p:spPr>
          <a:xfrm>
            <a:off x="2524055" y="2542150"/>
            <a:ext cx="11207889" cy="5804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While working on the stack, you have to check the value of the top. According to that, you will get to know the status of the stack.</a:t>
            </a:r>
            <a:endParaRPr sz="2200" b="0" i="0" u="none" strike="noStrike" cap="none">
              <a:solidFill>
                <a:srgbClr val="3F3F3F"/>
              </a:solidFill>
              <a:latin typeface="Open Sans"/>
              <a:ea typeface="Open Sans"/>
              <a:cs typeface="Open Sans"/>
              <a:sym typeface="Open Sans"/>
            </a:endParaRPr>
          </a:p>
        </p:txBody>
      </p:sp>
      <p:pic>
        <p:nvPicPr>
          <p:cNvPr id="936" name="Google Shape;936;p36"/>
          <p:cNvPicPr preferRelativeResize="0"/>
          <p:nvPr/>
        </p:nvPicPr>
        <p:blipFill rotWithShape="1">
          <a:blip r:embed="rId3">
            <a:alphaModFix/>
          </a:blip>
          <a:srcRect/>
          <a:stretch/>
        </p:blipFill>
        <p:spPr>
          <a:xfrm>
            <a:off x="5662963" y="603159"/>
            <a:ext cx="4935681" cy="3657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3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Stack</a:t>
            </a:r>
            <a:endParaRPr/>
          </a:p>
        </p:txBody>
      </p:sp>
      <p:sp>
        <p:nvSpPr>
          <p:cNvPr id="943" name="Google Shape;943;p37"/>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perform operations on a stack.</a:t>
            </a:r>
            <a:endParaRPr>
              <a:solidFill>
                <a:srgbClr val="3F3F3F"/>
              </a:solidFill>
            </a:endParaRPr>
          </a:p>
        </p:txBody>
      </p:sp>
      <p:sp>
        <p:nvSpPr>
          <p:cNvPr id="944" name="Google Shape;944;p37"/>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951" name="Google Shape;951;p38"/>
          <p:cNvSpPr txBox="1"/>
          <p:nvPr/>
        </p:nvSpPr>
        <p:spPr>
          <a:xfrm>
            <a:off x="1896549" y="1441255"/>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functionality of stack:</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stack and perform operations on it</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952" name="Google Shape;952;p38"/>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3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Queue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Queue</a:t>
            </a:r>
            <a:endParaRPr/>
          </a:p>
        </p:txBody>
      </p:sp>
      <p:grpSp>
        <p:nvGrpSpPr>
          <p:cNvPr id="964" name="Google Shape;964;p40"/>
          <p:cNvGrpSpPr/>
          <p:nvPr/>
        </p:nvGrpSpPr>
        <p:grpSpPr>
          <a:xfrm>
            <a:off x="642549" y="1775544"/>
            <a:ext cx="14565182" cy="5676377"/>
            <a:chOff x="642549" y="2149616"/>
            <a:chExt cx="14565182" cy="5676377"/>
          </a:xfrm>
        </p:grpSpPr>
        <p:grpSp>
          <p:nvGrpSpPr>
            <p:cNvPr id="965" name="Google Shape;965;p40"/>
            <p:cNvGrpSpPr/>
            <p:nvPr/>
          </p:nvGrpSpPr>
          <p:grpSpPr>
            <a:xfrm>
              <a:off x="642549" y="2149616"/>
              <a:ext cx="14565182" cy="5676377"/>
              <a:chOff x="678014" y="2170398"/>
              <a:chExt cx="14565182" cy="5676377"/>
            </a:xfrm>
          </p:grpSpPr>
          <p:sp>
            <p:nvSpPr>
              <p:cNvPr id="966" name="Google Shape;966;p40"/>
              <p:cNvSpPr/>
              <p:nvPr/>
            </p:nvSpPr>
            <p:spPr>
              <a:xfrm>
                <a:off x="6176703" y="2966020"/>
                <a:ext cx="4049890" cy="4047067"/>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67" name="Google Shape;967;p40"/>
              <p:cNvSpPr/>
              <p:nvPr/>
            </p:nvSpPr>
            <p:spPr>
              <a:xfrm>
                <a:off x="6611325" y="3400642"/>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68" name="Google Shape;968;p40"/>
              <p:cNvSpPr/>
              <p:nvPr/>
            </p:nvSpPr>
            <p:spPr>
              <a:xfrm>
                <a:off x="6611325" y="6093042"/>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chemeClr val="accent4"/>
              </a:solidFill>
              <a:ln w="28575" cap="flat" cmpd="sng">
                <a:solidFill>
                  <a:srgbClr val="FFF2CC"/>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69" name="Google Shape;969;p40"/>
              <p:cNvSpPr/>
              <p:nvPr/>
            </p:nvSpPr>
            <p:spPr>
              <a:xfrm>
                <a:off x="9306546" y="6093042"/>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chemeClr val="accent3"/>
              </a:solidFill>
              <a:ln w="28575" cap="flat" cmpd="sng">
                <a:solidFill>
                  <a:srgbClr val="EDEDED"/>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70" name="Google Shape;970;p40"/>
              <p:cNvSpPr/>
              <p:nvPr/>
            </p:nvSpPr>
            <p:spPr>
              <a:xfrm>
                <a:off x="9306546" y="3400642"/>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cap="flat" cmpd="sng">
                <a:solidFill>
                  <a:srgbClr val="FBE4D4"/>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
            <p:nvSpPr>
              <p:cNvPr id="971" name="Google Shape;971;p40"/>
              <p:cNvSpPr/>
              <p:nvPr/>
            </p:nvSpPr>
            <p:spPr>
              <a:xfrm>
                <a:off x="5142126" y="2800009"/>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33B48"/>
                  </a:solidFill>
                  <a:latin typeface="Open Sans"/>
                  <a:ea typeface="Open Sans"/>
                  <a:cs typeface="Open Sans"/>
                  <a:sym typeface="Open Sans"/>
                </a:endParaRPr>
              </a:p>
            </p:txBody>
          </p:sp>
          <p:sp>
            <p:nvSpPr>
              <p:cNvPr id="972" name="Google Shape;972;p40"/>
              <p:cNvSpPr/>
              <p:nvPr/>
            </p:nvSpPr>
            <p:spPr>
              <a:xfrm flipH="1">
                <a:off x="9742708" y="274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33B48"/>
                  </a:solidFill>
                  <a:latin typeface="Open Sans"/>
                  <a:ea typeface="Open Sans"/>
                  <a:cs typeface="Open Sans"/>
                  <a:sym typeface="Open Sans"/>
                </a:endParaRPr>
              </a:p>
            </p:txBody>
          </p:sp>
          <p:sp>
            <p:nvSpPr>
              <p:cNvPr id="973" name="Google Shape;973;p40"/>
              <p:cNvSpPr/>
              <p:nvPr/>
            </p:nvSpPr>
            <p:spPr>
              <a:xfrm rot="10800000" flipH="1">
                <a:off x="5191387" y="669543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4"/>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33B48"/>
                  </a:solidFill>
                  <a:latin typeface="Open Sans"/>
                  <a:ea typeface="Open Sans"/>
                  <a:cs typeface="Open Sans"/>
                  <a:sym typeface="Open Sans"/>
                </a:endParaRPr>
              </a:p>
            </p:txBody>
          </p:sp>
          <p:sp>
            <p:nvSpPr>
              <p:cNvPr id="974" name="Google Shape;974;p40"/>
              <p:cNvSpPr/>
              <p:nvPr/>
            </p:nvSpPr>
            <p:spPr>
              <a:xfrm rot="10800000">
                <a:off x="9742708" y="6554915"/>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33B48"/>
                  </a:solidFill>
                  <a:latin typeface="Open Sans"/>
                  <a:ea typeface="Open Sans"/>
                  <a:cs typeface="Open Sans"/>
                  <a:sym typeface="Open Sans"/>
                </a:endParaRPr>
              </a:p>
            </p:txBody>
          </p:sp>
          <p:sp>
            <p:nvSpPr>
              <p:cNvPr id="975" name="Google Shape;975;p40"/>
              <p:cNvSpPr txBox="1"/>
              <p:nvPr/>
            </p:nvSpPr>
            <p:spPr>
              <a:xfrm>
                <a:off x="11379201" y="2170398"/>
                <a:ext cx="3863995"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It works in a First In First Out (FIFO) manner.</a:t>
                </a:r>
                <a:endParaRPr sz="1400" b="0" i="0" u="none" strike="noStrike" cap="none">
                  <a:solidFill>
                    <a:srgbClr val="000000"/>
                  </a:solidFill>
                  <a:latin typeface="Arial"/>
                  <a:ea typeface="Arial"/>
                  <a:cs typeface="Arial"/>
                  <a:sym typeface="Arial"/>
                </a:endParaRPr>
              </a:p>
            </p:txBody>
          </p:sp>
          <p:sp>
            <p:nvSpPr>
              <p:cNvPr id="976" name="Google Shape;976;p40"/>
              <p:cNvSpPr txBox="1"/>
              <p:nvPr/>
            </p:nvSpPr>
            <p:spPr>
              <a:xfrm>
                <a:off x="11379201" y="6634020"/>
                <a:ext cx="3863995"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Example: People waiting in a queue </a:t>
                </a:r>
                <a:r>
                  <a:rPr lang="en-US" sz="2200">
                    <a:solidFill>
                      <a:srgbClr val="44494E"/>
                    </a:solidFill>
                    <a:latin typeface="Open Sans"/>
                    <a:ea typeface="Open Sans"/>
                    <a:cs typeface="Open Sans"/>
                    <a:sym typeface="Open Sans"/>
                  </a:rPr>
                  <a:t>to vote. </a:t>
                </a:r>
                <a:endParaRPr sz="1400" b="0" i="0" u="none" strike="noStrike" cap="none">
                  <a:solidFill>
                    <a:srgbClr val="000000"/>
                  </a:solidFill>
                  <a:latin typeface="Arial"/>
                  <a:ea typeface="Arial"/>
                  <a:cs typeface="Arial"/>
                  <a:sym typeface="Arial"/>
                </a:endParaRPr>
              </a:p>
            </p:txBody>
          </p:sp>
          <p:sp>
            <p:nvSpPr>
              <p:cNvPr id="977" name="Google Shape;977;p40"/>
              <p:cNvSpPr txBox="1"/>
              <p:nvPr/>
            </p:nvSpPr>
            <p:spPr>
              <a:xfrm>
                <a:off x="678014" y="2275157"/>
                <a:ext cx="4675435" cy="144655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 queue is a linear structure which enables the user to insert the elements from the </a:t>
                </a:r>
                <a:r>
                  <a:rPr lang="en-US" sz="2200" b="0" i="1" u="none" strike="noStrike" cap="none">
                    <a:solidFill>
                      <a:srgbClr val="44494E"/>
                    </a:solidFill>
                    <a:latin typeface="Open Sans"/>
                    <a:ea typeface="Open Sans"/>
                    <a:cs typeface="Open Sans"/>
                    <a:sym typeface="Open Sans"/>
                  </a:rPr>
                  <a:t>REAR</a:t>
                </a:r>
                <a:r>
                  <a:rPr lang="en-US" sz="2200" b="0" i="0" u="none" strike="noStrike" cap="none">
                    <a:solidFill>
                      <a:srgbClr val="44494E"/>
                    </a:solidFill>
                    <a:latin typeface="Open Sans"/>
                    <a:ea typeface="Open Sans"/>
                    <a:cs typeface="Open Sans"/>
                    <a:sym typeface="Open Sans"/>
                  </a:rPr>
                  <a:t> end and delete from the </a:t>
                </a:r>
                <a:r>
                  <a:rPr lang="en-US" sz="2200" b="0" i="1" u="none" strike="noStrike" cap="none">
                    <a:solidFill>
                      <a:srgbClr val="44494E"/>
                    </a:solidFill>
                    <a:latin typeface="Open Sans"/>
                    <a:ea typeface="Open Sans"/>
                    <a:cs typeface="Open Sans"/>
                    <a:sym typeface="Open Sans"/>
                  </a:rPr>
                  <a:t>FRONT</a:t>
                </a:r>
                <a:r>
                  <a:rPr lang="en-US" sz="2200" b="0" i="0" u="none" strike="noStrike" cap="none">
                    <a:solidFill>
                      <a:srgbClr val="44494E"/>
                    </a:solidFill>
                    <a:latin typeface="Open Sans"/>
                    <a:ea typeface="Open Sans"/>
                    <a:cs typeface="Open Sans"/>
                    <a:sym typeface="Open Sans"/>
                  </a:rPr>
                  <a:t> end.</a:t>
                </a:r>
                <a:endParaRPr sz="1400" b="0" i="0" u="none" strike="noStrike" cap="none">
                  <a:solidFill>
                    <a:srgbClr val="000000"/>
                  </a:solidFill>
                  <a:latin typeface="Arial"/>
                  <a:ea typeface="Arial"/>
                  <a:cs typeface="Arial"/>
                  <a:sym typeface="Arial"/>
                </a:endParaRPr>
              </a:p>
            </p:txBody>
          </p:sp>
          <p:sp>
            <p:nvSpPr>
              <p:cNvPr id="978" name="Google Shape;978;p40"/>
              <p:cNvSpPr txBox="1"/>
              <p:nvPr/>
            </p:nvSpPr>
            <p:spPr>
              <a:xfrm>
                <a:off x="1083734" y="6738779"/>
                <a:ext cx="3863995"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The difference between the stack and the queue is the way elements are removed.</a:t>
                </a:r>
                <a:endParaRPr sz="1400" b="0" i="0" u="none" strike="noStrike" cap="none">
                  <a:solidFill>
                    <a:srgbClr val="000000"/>
                  </a:solidFill>
                  <a:latin typeface="Arial"/>
                  <a:ea typeface="Arial"/>
                  <a:cs typeface="Arial"/>
                  <a:sym typeface="Arial"/>
                </a:endParaRPr>
              </a:p>
            </p:txBody>
          </p:sp>
          <p:sp>
            <p:nvSpPr>
              <p:cNvPr id="979" name="Google Shape;979;p40"/>
              <p:cNvSpPr txBox="1"/>
              <p:nvPr/>
            </p:nvSpPr>
            <p:spPr>
              <a:xfrm>
                <a:off x="6727860" y="5437616"/>
                <a:ext cx="28712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Queue</a:t>
                </a:r>
                <a:endParaRPr sz="1400" b="0" i="0" u="none" strike="noStrike" cap="none">
                  <a:solidFill>
                    <a:srgbClr val="000000"/>
                  </a:solidFill>
                  <a:latin typeface="Arial"/>
                  <a:ea typeface="Arial"/>
                  <a:cs typeface="Arial"/>
                  <a:sym typeface="Arial"/>
                </a:endParaRPr>
              </a:p>
            </p:txBody>
          </p:sp>
        </p:grpSp>
        <p:pic>
          <p:nvPicPr>
            <p:cNvPr id="980" name="Google Shape;980;p40"/>
            <p:cNvPicPr preferRelativeResize="0"/>
            <p:nvPr/>
          </p:nvPicPr>
          <p:blipFill rotWithShape="1">
            <a:blip r:embed="rId3">
              <a:alphaModFix/>
            </a:blip>
            <a:srcRect/>
            <a:stretch/>
          </p:blipFill>
          <p:spPr>
            <a:xfrm>
              <a:off x="7351049" y="3795050"/>
              <a:ext cx="1553899" cy="1553899"/>
            </a:xfrm>
            <a:prstGeom prst="rect">
              <a:avLst/>
            </a:prstGeom>
            <a:noFill/>
            <a:ln>
              <a:noFill/>
            </a:ln>
            <a:effectLst>
              <a:outerShdw blurRad="50800" dist="38100" dir="2700000" algn="tl" rotWithShape="0">
                <a:srgbClr val="000000">
                  <a:alpha val="40000"/>
                </a:srgbClr>
              </a:outerShdw>
            </a:effectLst>
          </p:spPr>
        </p:pic>
      </p:grpSp>
      <p:pic>
        <p:nvPicPr>
          <p:cNvPr id="981" name="Google Shape;981;p40"/>
          <p:cNvPicPr preferRelativeResize="0"/>
          <p:nvPr/>
        </p:nvPicPr>
        <p:blipFill rotWithShape="1">
          <a:blip r:embed="rId4">
            <a:alphaModFix/>
          </a:blip>
          <a:srcRect/>
          <a:stretch/>
        </p:blipFill>
        <p:spPr>
          <a:xfrm>
            <a:off x="6999857" y="603159"/>
            <a:ext cx="2302532" cy="3657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Applications of the Queue</a:t>
            </a:r>
            <a:endParaRPr/>
          </a:p>
        </p:txBody>
      </p:sp>
      <p:grpSp>
        <p:nvGrpSpPr>
          <p:cNvPr id="988" name="Google Shape;988;p41"/>
          <p:cNvGrpSpPr/>
          <p:nvPr/>
        </p:nvGrpSpPr>
        <p:grpSpPr>
          <a:xfrm>
            <a:off x="5374420" y="1998669"/>
            <a:ext cx="5303080" cy="6070011"/>
            <a:chOff x="5374420" y="2303469"/>
            <a:chExt cx="5303080" cy="6070011"/>
          </a:xfrm>
        </p:grpSpPr>
        <p:grpSp>
          <p:nvGrpSpPr>
            <p:cNvPr id="989" name="Google Shape;989;p41"/>
            <p:cNvGrpSpPr/>
            <p:nvPr/>
          </p:nvGrpSpPr>
          <p:grpSpPr>
            <a:xfrm>
              <a:off x="6840227" y="6135507"/>
              <a:ext cx="2319115" cy="2237973"/>
              <a:chOff x="6789463" y="6520541"/>
              <a:chExt cx="2517074" cy="2429006"/>
            </a:xfrm>
          </p:grpSpPr>
          <p:sp>
            <p:nvSpPr>
              <p:cNvPr id="990" name="Google Shape;990;p41"/>
              <p:cNvSpPr/>
              <p:nvPr/>
            </p:nvSpPr>
            <p:spPr>
              <a:xfrm>
                <a:off x="8113342" y="7205209"/>
                <a:ext cx="1193195" cy="687509"/>
              </a:xfrm>
              <a:custGeom>
                <a:avLst/>
                <a:gdLst/>
                <a:ahLst/>
                <a:cxnLst/>
                <a:rect l="l" t="t" r="r" b="b"/>
                <a:pathLst>
                  <a:path w="420" h="242" extrusionOk="0">
                    <a:moveTo>
                      <a:pt x="365" y="242"/>
                    </a:moveTo>
                    <a:lnTo>
                      <a:pt x="0" y="242"/>
                    </a:lnTo>
                    <a:lnTo>
                      <a:pt x="24" y="0"/>
                    </a:lnTo>
                    <a:lnTo>
                      <a:pt x="420" y="12"/>
                    </a:lnTo>
                    <a:lnTo>
                      <a:pt x="365" y="242"/>
                    </a:lnTo>
                    <a:close/>
                  </a:path>
                </a:pathLst>
              </a:custGeom>
              <a:solidFill>
                <a:srgbClr val="C09200"/>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91" name="Google Shape;991;p41"/>
              <p:cNvSpPr/>
              <p:nvPr/>
            </p:nvSpPr>
            <p:spPr>
              <a:xfrm>
                <a:off x="6789463" y="6520541"/>
                <a:ext cx="2360823" cy="2429006"/>
              </a:xfrm>
              <a:custGeom>
                <a:avLst/>
                <a:gdLst/>
                <a:ahLst/>
                <a:cxnLst/>
                <a:rect l="l" t="t" r="r" b="b"/>
                <a:pathLst>
                  <a:path w="831" h="855" extrusionOk="0">
                    <a:moveTo>
                      <a:pt x="831" y="485"/>
                    </a:moveTo>
                    <a:lnTo>
                      <a:pt x="443" y="855"/>
                    </a:lnTo>
                    <a:lnTo>
                      <a:pt x="0" y="0"/>
                    </a:lnTo>
                    <a:lnTo>
                      <a:pt x="831" y="485"/>
                    </a:lnTo>
                    <a:close/>
                  </a:path>
                </a:pathLst>
              </a:custGeom>
              <a:solidFill>
                <a:srgbClr val="FFD966"/>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992" name="Google Shape;992;p41"/>
            <p:cNvGrpSpPr/>
            <p:nvPr/>
          </p:nvGrpSpPr>
          <p:grpSpPr>
            <a:xfrm>
              <a:off x="5374420" y="4695874"/>
              <a:ext cx="1942195" cy="2518047"/>
              <a:chOff x="5198536" y="4958022"/>
              <a:chExt cx="2107980" cy="2732987"/>
            </a:xfrm>
          </p:grpSpPr>
          <p:sp>
            <p:nvSpPr>
              <p:cNvPr id="993" name="Google Shape;993;p41"/>
              <p:cNvSpPr/>
              <p:nvPr/>
            </p:nvSpPr>
            <p:spPr>
              <a:xfrm>
                <a:off x="6155934" y="6520541"/>
                <a:ext cx="1150582" cy="1170468"/>
              </a:xfrm>
              <a:custGeom>
                <a:avLst/>
                <a:gdLst/>
                <a:ahLst/>
                <a:cxnLst/>
                <a:rect l="l" t="t" r="r" b="b"/>
                <a:pathLst>
                  <a:path w="405" h="412" extrusionOk="0">
                    <a:moveTo>
                      <a:pt x="178" y="412"/>
                    </a:moveTo>
                    <a:lnTo>
                      <a:pt x="0" y="95"/>
                    </a:lnTo>
                    <a:lnTo>
                      <a:pt x="223" y="0"/>
                    </a:lnTo>
                    <a:lnTo>
                      <a:pt x="405" y="346"/>
                    </a:lnTo>
                    <a:lnTo>
                      <a:pt x="178" y="412"/>
                    </a:lnTo>
                    <a:close/>
                  </a:path>
                </a:pathLst>
              </a:custGeom>
              <a:solidFill>
                <a:srgbClr val="B442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94" name="Google Shape;994;p41"/>
              <p:cNvSpPr/>
              <p:nvPr/>
            </p:nvSpPr>
            <p:spPr>
              <a:xfrm>
                <a:off x="5198536" y="4958022"/>
                <a:ext cx="1488654" cy="2732987"/>
              </a:xfrm>
              <a:custGeom>
                <a:avLst/>
                <a:gdLst/>
                <a:ahLst/>
                <a:cxnLst/>
                <a:rect l="l" t="t" r="r" b="b"/>
                <a:pathLst>
                  <a:path w="524" h="962" extrusionOk="0">
                    <a:moveTo>
                      <a:pt x="515" y="962"/>
                    </a:moveTo>
                    <a:lnTo>
                      <a:pt x="0" y="808"/>
                    </a:lnTo>
                    <a:lnTo>
                      <a:pt x="524" y="0"/>
                    </a:lnTo>
                    <a:lnTo>
                      <a:pt x="515" y="962"/>
                    </a:lnTo>
                    <a:close/>
                  </a:path>
                </a:pathLst>
              </a:custGeom>
              <a:solidFill>
                <a:srgbClr val="DC728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995" name="Google Shape;995;p41"/>
            <p:cNvGrpSpPr/>
            <p:nvPr/>
          </p:nvGrpSpPr>
          <p:grpSpPr>
            <a:xfrm>
              <a:off x="5424153" y="3784980"/>
              <a:ext cx="2518046" cy="1792997"/>
              <a:chOff x="5252514" y="3969374"/>
              <a:chExt cx="2732986" cy="1946047"/>
            </a:xfrm>
          </p:grpSpPr>
          <p:sp>
            <p:nvSpPr>
              <p:cNvPr id="996" name="Google Shape;996;p41"/>
              <p:cNvSpPr/>
              <p:nvPr/>
            </p:nvSpPr>
            <p:spPr>
              <a:xfrm>
                <a:off x="5610474" y="4560290"/>
                <a:ext cx="1082400" cy="1355131"/>
              </a:xfrm>
              <a:custGeom>
                <a:avLst/>
                <a:gdLst/>
                <a:ahLst/>
                <a:cxnLst/>
                <a:rect l="l" t="t" r="r" b="b"/>
                <a:pathLst>
                  <a:path w="381" h="477" extrusionOk="0">
                    <a:moveTo>
                      <a:pt x="0" y="315"/>
                    </a:moveTo>
                    <a:lnTo>
                      <a:pt x="182" y="0"/>
                    </a:lnTo>
                    <a:lnTo>
                      <a:pt x="381" y="140"/>
                    </a:lnTo>
                    <a:lnTo>
                      <a:pt x="170" y="477"/>
                    </a:lnTo>
                    <a:lnTo>
                      <a:pt x="0" y="315"/>
                    </a:lnTo>
                    <a:close/>
                  </a:path>
                </a:pathLst>
              </a:custGeom>
              <a:solidFill>
                <a:srgbClr val="1E4E79"/>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997" name="Google Shape;997;p41"/>
              <p:cNvSpPr/>
              <p:nvPr/>
            </p:nvSpPr>
            <p:spPr>
              <a:xfrm>
                <a:off x="5252514" y="3969374"/>
                <a:ext cx="2732986" cy="1485813"/>
              </a:xfrm>
              <a:custGeom>
                <a:avLst/>
                <a:gdLst/>
                <a:ahLst/>
                <a:cxnLst/>
                <a:rect l="l" t="t" r="r" b="b"/>
                <a:pathLst>
                  <a:path w="962" h="523" extrusionOk="0">
                    <a:moveTo>
                      <a:pt x="126" y="523"/>
                    </a:moveTo>
                    <a:lnTo>
                      <a:pt x="0" y="0"/>
                    </a:lnTo>
                    <a:lnTo>
                      <a:pt x="962" y="47"/>
                    </a:lnTo>
                    <a:lnTo>
                      <a:pt x="126" y="523"/>
                    </a:lnTo>
                    <a:close/>
                  </a:path>
                </a:pathLst>
              </a:custGeom>
              <a:solidFill>
                <a:schemeClr val="accent1"/>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998" name="Google Shape;998;p41"/>
            <p:cNvGrpSpPr/>
            <p:nvPr/>
          </p:nvGrpSpPr>
          <p:grpSpPr>
            <a:xfrm>
              <a:off x="6908282" y="2303469"/>
              <a:ext cx="2319115" cy="2243209"/>
              <a:chOff x="6863328" y="2361401"/>
              <a:chExt cx="2517075" cy="2434688"/>
            </a:xfrm>
          </p:grpSpPr>
          <p:sp>
            <p:nvSpPr>
              <p:cNvPr id="999" name="Google Shape;999;p41"/>
              <p:cNvSpPr/>
              <p:nvPr/>
            </p:nvSpPr>
            <p:spPr>
              <a:xfrm>
                <a:off x="6863328" y="3418232"/>
                <a:ext cx="1190356" cy="684668"/>
              </a:xfrm>
              <a:custGeom>
                <a:avLst/>
                <a:gdLst/>
                <a:ahLst/>
                <a:cxnLst/>
                <a:rect l="l" t="t" r="r" b="b"/>
                <a:pathLst>
                  <a:path w="419" h="241" extrusionOk="0">
                    <a:moveTo>
                      <a:pt x="54" y="0"/>
                    </a:moveTo>
                    <a:lnTo>
                      <a:pt x="419" y="2"/>
                    </a:lnTo>
                    <a:lnTo>
                      <a:pt x="395" y="241"/>
                    </a:lnTo>
                    <a:lnTo>
                      <a:pt x="0" y="229"/>
                    </a:lnTo>
                    <a:lnTo>
                      <a:pt x="54" y="0"/>
                    </a:lnTo>
                    <a:close/>
                  </a:path>
                </a:pathLst>
              </a:custGeom>
              <a:solidFill>
                <a:srgbClr val="D77E3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000" name="Google Shape;1000;p41"/>
              <p:cNvSpPr/>
              <p:nvPr/>
            </p:nvSpPr>
            <p:spPr>
              <a:xfrm>
                <a:off x="7016739" y="2361401"/>
                <a:ext cx="2363664" cy="2434688"/>
              </a:xfrm>
              <a:custGeom>
                <a:avLst/>
                <a:gdLst/>
                <a:ahLst/>
                <a:cxnLst/>
                <a:rect l="l" t="t" r="r" b="b"/>
                <a:pathLst>
                  <a:path w="832" h="857" extrusionOk="0">
                    <a:moveTo>
                      <a:pt x="0" y="372"/>
                    </a:moveTo>
                    <a:lnTo>
                      <a:pt x="391" y="0"/>
                    </a:lnTo>
                    <a:lnTo>
                      <a:pt x="832" y="857"/>
                    </a:lnTo>
                    <a:lnTo>
                      <a:pt x="0" y="372"/>
                    </a:lnTo>
                    <a:close/>
                  </a:path>
                </a:pathLst>
              </a:custGeom>
              <a:solidFill>
                <a:srgbClr val="F4B87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1001" name="Google Shape;1001;p41"/>
            <p:cNvGrpSpPr/>
            <p:nvPr/>
          </p:nvGrpSpPr>
          <p:grpSpPr>
            <a:xfrm>
              <a:off x="8737923" y="3455174"/>
              <a:ext cx="1939577" cy="2518047"/>
              <a:chOff x="8849147" y="3611415"/>
              <a:chExt cx="2105139" cy="2732987"/>
            </a:xfrm>
          </p:grpSpPr>
          <p:sp>
            <p:nvSpPr>
              <p:cNvPr id="1002" name="Google Shape;1002;p41"/>
              <p:cNvSpPr/>
              <p:nvPr/>
            </p:nvSpPr>
            <p:spPr>
              <a:xfrm>
                <a:off x="8849147" y="3611415"/>
                <a:ext cx="1150582" cy="1184674"/>
              </a:xfrm>
              <a:custGeom>
                <a:avLst/>
                <a:gdLst/>
                <a:ahLst/>
                <a:cxnLst/>
                <a:rect l="l" t="t" r="r" b="b"/>
                <a:pathLst>
                  <a:path w="405" h="417" extrusionOk="0">
                    <a:moveTo>
                      <a:pt x="225" y="0"/>
                    </a:moveTo>
                    <a:lnTo>
                      <a:pt x="405" y="315"/>
                    </a:lnTo>
                    <a:lnTo>
                      <a:pt x="187" y="417"/>
                    </a:lnTo>
                    <a:lnTo>
                      <a:pt x="0" y="69"/>
                    </a:lnTo>
                    <a:lnTo>
                      <a:pt x="225" y="0"/>
                    </a:lnTo>
                    <a:close/>
                  </a:path>
                </a:pathLst>
              </a:custGeom>
              <a:solidFill>
                <a:srgbClr val="28948A"/>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003" name="Google Shape;1003;p41"/>
              <p:cNvSpPr/>
              <p:nvPr/>
            </p:nvSpPr>
            <p:spPr>
              <a:xfrm>
                <a:off x="9474155" y="3611415"/>
                <a:ext cx="1480131" cy="2732987"/>
              </a:xfrm>
              <a:custGeom>
                <a:avLst/>
                <a:gdLst/>
                <a:ahLst/>
                <a:cxnLst/>
                <a:rect l="l" t="t" r="r" b="b"/>
                <a:pathLst>
                  <a:path w="521" h="962" extrusionOk="0">
                    <a:moveTo>
                      <a:pt x="5" y="0"/>
                    </a:moveTo>
                    <a:lnTo>
                      <a:pt x="521" y="152"/>
                    </a:lnTo>
                    <a:lnTo>
                      <a:pt x="0" y="962"/>
                    </a:lnTo>
                    <a:lnTo>
                      <a:pt x="5" y="0"/>
                    </a:lnTo>
                    <a:close/>
                  </a:path>
                </a:pathLst>
              </a:custGeom>
              <a:solidFill>
                <a:srgbClr val="70D2C2"/>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grpSp>
          <p:nvGrpSpPr>
            <p:cNvPr id="1004" name="Google Shape;1004;p41"/>
            <p:cNvGrpSpPr/>
            <p:nvPr/>
          </p:nvGrpSpPr>
          <p:grpSpPr>
            <a:xfrm>
              <a:off x="8122807" y="5098971"/>
              <a:ext cx="2518046" cy="1792997"/>
              <a:chOff x="8181525" y="5395527"/>
              <a:chExt cx="2732986" cy="1946047"/>
            </a:xfrm>
          </p:grpSpPr>
          <p:sp>
            <p:nvSpPr>
              <p:cNvPr id="1005" name="Google Shape;1005;p41"/>
              <p:cNvSpPr/>
              <p:nvPr/>
            </p:nvSpPr>
            <p:spPr>
              <a:xfrm>
                <a:off x="9474155" y="5395527"/>
                <a:ext cx="1085239" cy="1352289"/>
              </a:xfrm>
              <a:custGeom>
                <a:avLst/>
                <a:gdLst/>
                <a:ahLst/>
                <a:cxnLst/>
                <a:rect l="l" t="t" r="r" b="b"/>
                <a:pathLst>
                  <a:path w="382" h="476" extrusionOk="0">
                    <a:moveTo>
                      <a:pt x="382" y="161"/>
                    </a:moveTo>
                    <a:lnTo>
                      <a:pt x="197" y="476"/>
                    </a:lnTo>
                    <a:lnTo>
                      <a:pt x="0" y="334"/>
                    </a:lnTo>
                    <a:lnTo>
                      <a:pt x="209" y="0"/>
                    </a:lnTo>
                    <a:lnTo>
                      <a:pt x="382" y="161"/>
                    </a:lnTo>
                    <a:close/>
                  </a:path>
                </a:pathLst>
              </a:custGeom>
              <a:solidFill>
                <a:srgbClr val="76933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sp>
            <p:nvSpPr>
              <p:cNvPr id="1006" name="Google Shape;1006;p41"/>
              <p:cNvSpPr/>
              <p:nvPr/>
            </p:nvSpPr>
            <p:spPr>
              <a:xfrm>
                <a:off x="8181525" y="5852920"/>
                <a:ext cx="2732986" cy="1488654"/>
              </a:xfrm>
              <a:custGeom>
                <a:avLst/>
                <a:gdLst/>
                <a:ahLst/>
                <a:cxnLst/>
                <a:rect l="l" t="t" r="r" b="b"/>
                <a:pathLst>
                  <a:path w="962" h="524" extrusionOk="0">
                    <a:moveTo>
                      <a:pt x="837" y="0"/>
                    </a:moveTo>
                    <a:lnTo>
                      <a:pt x="962" y="524"/>
                    </a:lnTo>
                    <a:lnTo>
                      <a:pt x="0" y="476"/>
                    </a:lnTo>
                    <a:lnTo>
                      <a:pt x="837" y="0"/>
                    </a:lnTo>
                    <a:close/>
                  </a:path>
                </a:pathLst>
              </a:custGeom>
              <a:solidFill>
                <a:srgbClr val="A8D08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44494E"/>
                  </a:solidFill>
                  <a:latin typeface="Calibri"/>
                  <a:ea typeface="Calibri"/>
                  <a:cs typeface="Calibri"/>
                  <a:sym typeface="Calibri"/>
                </a:endParaRPr>
              </a:p>
            </p:txBody>
          </p:sp>
        </p:grpSp>
        <p:sp>
          <p:nvSpPr>
            <p:cNvPr id="1007" name="Google Shape;1007;p41"/>
            <p:cNvSpPr txBox="1"/>
            <p:nvPr/>
          </p:nvSpPr>
          <p:spPr>
            <a:xfrm>
              <a:off x="7430182" y="5693586"/>
              <a:ext cx="114967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Queue</a:t>
              </a:r>
              <a:endParaRPr sz="2400" b="0" i="0" u="none" strike="noStrike" cap="none">
                <a:solidFill>
                  <a:srgbClr val="3F3F3F"/>
                </a:solidFill>
                <a:latin typeface="Open Sans"/>
                <a:ea typeface="Open Sans"/>
                <a:cs typeface="Open Sans"/>
                <a:sym typeface="Open Sans"/>
              </a:endParaRPr>
            </a:p>
          </p:txBody>
        </p:sp>
      </p:grpSp>
      <p:sp>
        <p:nvSpPr>
          <p:cNvPr id="1008" name="Google Shape;1008;p41"/>
          <p:cNvSpPr/>
          <p:nvPr/>
        </p:nvSpPr>
        <p:spPr>
          <a:xfrm>
            <a:off x="10683968" y="3130098"/>
            <a:ext cx="3463810"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handle interrupts in operating systems</a:t>
            </a:r>
            <a:endParaRPr sz="2200" b="0" i="0" u="none" strike="noStrike" cap="none">
              <a:solidFill>
                <a:srgbClr val="3F3F3F"/>
              </a:solidFill>
              <a:latin typeface="Open Sans"/>
              <a:ea typeface="Open Sans"/>
              <a:cs typeface="Open Sans"/>
              <a:sym typeface="Open Sans"/>
            </a:endParaRPr>
          </a:p>
        </p:txBody>
      </p:sp>
      <p:sp>
        <p:nvSpPr>
          <p:cNvPr id="1009" name="Google Shape;1009;p41"/>
          <p:cNvSpPr/>
          <p:nvPr/>
        </p:nvSpPr>
        <p:spPr>
          <a:xfrm>
            <a:off x="10683968" y="6258029"/>
            <a:ext cx="2862653"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add or remove the songs in a playlist</a:t>
            </a:r>
            <a:endParaRPr sz="2200" b="0" i="0" u="none" strike="noStrike" cap="none">
              <a:solidFill>
                <a:srgbClr val="3F3F3F"/>
              </a:solidFill>
              <a:latin typeface="Open Sans"/>
              <a:ea typeface="Open Sans"/>
              <a:cs typeface="Open Sans"/>
              <a:sym typeface="Open Sans"/>
            </a:endParaRPr>
          </a:p>
        </p:txBody>
      </p:sp>
      <p:sp>
        <p:nvSpPr>
          <p:cNvPr id="1010" name="Google Shape;1010;p41"/>
          <p:cNvSpPr/>
          <p:nvPr/>
        </p:nvSpPr>
        <p:spPr>
          <a:xfrm>
            <a:off x="5758123" y="8069088"/>
            <a:ext cx="4610400" cy="837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arrange the data in a sequence in an MP3 or a CD player</a:t>
            </a:r>
            <a:endParaRPr sz="2200" b="0" i="0" u="none" strike="noStrike" cap="none">
              <a:solidFill>
                <a:srgbClr val="3F3F3F"/>
              </a:solidFill>
              <a:latin typeface="Open Sans"/>
              <a:ea typeface="Open Sans"/>
              <a:cs typeface="Open Sans"/>
              <a:sym typeface="Open Sans"/>
            </a:endParaRPr>
          </a:p>
        </p:txBody>
      </p:sp>
      <p:sp>
        <p:nvSpPr>
          <p:cNvPr id="1011" name="Google Shape;1011;p41"/>
          <p:cNvSpPr/>
          <p:nvPr/>
        </p:nvSpPr>
        <p:spPr>
          <a:xfrm>
            <a:off x="1287353" y="6258029"/>
            <a:ext cx="4191210"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assign waiting lists for single-shred resources like  a printer or a disk</a:t>
            </a:r>
            <a:endParaRPr sz="2200" b="0" i="0" u="none" strike="noStrike" cap="none">
              <a:solidFill>
                <a:srgbClr val="3F3F3F"/>
              </a:solidFill>
              <a:latin typeface="Open Sans"/>
              <a:ea typeface="Open Sans"/>
              <a:cs typeface="Open Sans"/>
              <a:sym typeface="Open Sans"/>
            </a:endParaRPr>
          </a:p>
        </p:txBody>
      </p:sp>
      <p:sp>
        <p:nvSpPr>
          <p:cNvPr id="1012" name="Google Shape;1012;p41"/>
          <p:cNvSpPr/>
          <p:nvPr/>
        </p:nvSpPr>
        <p:spPr>
          <a:xfrm>
            <a:off x="2748148" y="3130098"/>
            <a:ext cx="2602412"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achieve synchronization in CPUs</a:t>
            </a:r>
            <a:endParaRPr sz="2200" b="0" i="0" u="none" strike="noStrike" cap="none">
              <a:solidFill>
                <a:srgbClr val="3F3F3F"/>
              </a:solidFill>
              <a:latin typeface="Open Sans"/>
              <a:ea typeface="Open Sans"/>
              <a:cs typeface="Open Sans"/>
              <a:sym typeface="Open Sans"/>
            </a:endParaRPr>
          </a:p>
        </p:txBody>
      </p:sp>
      <p:sp>
        <p:nvSpPr>
          <p:cNvPr id="1013" name="Google Shape;1013;p41"/>
          <p:cNvSpPr/>
          <p:nvPr/>
        </p:nvSpPr>
        <p:spPr>
          <a:xfrm>
            <a:off x="6158196" y="1226724"/>
            <a:ext cx="3810191" cy="836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To perform asynchronous data transfer </a:t>
            </a:r>
            <a:endParaRPr sz="2200" b="0" i="0" u="none" strike="noStrike" cap="none">
              <a:solidFill>
                <a:srgbClr val="3F3F3F"/>
              </a:solidFill>
              <a:latin typeface="Open Sans"/>
              <a:ea typeface="Open Sans"/>
              <a:cs typeface="Open Sans"/>
              <a:sym typeface="Open Sans"/>
            </a:endParaRPr>
          </a:p>
        </p:txBody>
      </p:sp>
      <p:pic>
        <p:nvPicPr>
          <p:cNvPr id="1014" name="Google Shape;1014;p41"/>
          <p:cNvPicPr preferRelativeResize="0"/>
          <p:nvPr/>
        </p:nvPicPr>
        <p:blipFill rotWithShape="1">
          <a:blip r:embed="rId3">
            <a:alphaModFix/>
          </a:blip>
          <a:srcRect/>
          <a:stretch/>
        </p:blipFill>
        <p:spPr>
          <a:xfrm>
            <a:off x="7379965" y="4164659"/>
            <a:ext cx="1245406" cy="1245406"/>
          </a:xfrm>
          <a:prstGeom prst="rect">
            <a:avLst/>
          </a:prstGeom>
          <a:noFill/>
          <a:ln>
            <a:noFill/>
          </a:ln>
        </p:spPr>
      </p:pic>
      <p:pic>
        <p:nvPicPr>
          <p:cNvPr id="1015" name="Google Shape;1015;p41"/>
          <p:cNvPicPr preferRelativeResize="0"/>
          <p:nvPr/>
        </p:nvPicPr>
        <p:blipFill rotWithShape="1">
          <a:blip r:embed="rId4">
            <a:alphaModFix/>
          </a:blip>
          <a:srcRect/>
          <a:stretch/>
        </p:blipFill>
        <p:spPr>
          <a:xfrm>
            <a:off x="4517638" y="603159"/>
            <a:ext cx="7226330" cy="3657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Operations Performed on a Queue</a:t>
            </a:r>
            <a:endParaRPr/>
          </a:p>
        </p:txBody>
      </p:sp>
      <p:grpSp>
        <p:nvGrpSpPr>
          <p:cNvPr id="1022" name="Google Shape;1022;p42"/>
          <p:cNvGrpSpPr/>
          <p:nvPr/>
        </p:nvGrpSpPr>
        <p:grpSpPr>
          <a:xfrm>
            <a:off x="1722198" y="2621757"/>
            <a:ext cx="12390860" cy="3995289"/>
            <a:chOff x="1722198" y="2621757"/>
            <a:chExt cx="12390860" cy="3995289"/>
          </a:xfrm>
        </p:grpSpPr>
        <p:grpSp>
          <p:nvGrpSpPr>
            <p:cNvPr id="1023" name="Google Shape;1023;p42"/>
            <p:cNvGrpSpPr/>
            <p:nvPr/>
          </p:nvGrpSpPr>
          <p:grpSpPr>
            <a:xfrm>
              <a:off x="5010832" y="4572000"/>
              <a:ext cx="6234335" cy="739041"/>
              <a:chOff x="3972646" y="4202479"/>
              <a:chExt cx="6234335" cy="739041"/>
            </a:xfrm>
          </p:grpSpPr>
          <p:sp>
            <p:nvSpPr>
              <p:cNvPr id="1024" name="Google Shape;1024;p42"/>
              <p:cNvSpPr/>
              <p:nvPr/>
            </p:nvSpPr>
            <p:spPr>
              <a:xfrm>
                <a:off x="3972646" y="4202479"/>
                <a:ext cx="1246867" cy="739041"/>
              </a:xfrm>
              <a:prstGeom prst="rect">
                <a:avLst/>
              </a:prstGeom>
              <a:solidFill>
                <a:srgbClr val="255E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10</a:t>
                </a:r>
                <a:endParaRPr sz="2200" b="0" i="0" u="none" strike="noStrike" cap="none">
                  <a:solidFill>
                    <a:schemeClr val="lt1"/>
                  </a:solidFill>
                  <a:latin typeface="Open Sans"/>
                  <a:ea typeface="Open Sans"/>
                  <a:cs typeface="Open Sans"/>
                  <a:sym typeface="Open Sans"/>
                </a:endParaRPr>
              </a:p>
            </p:txBody>
          </p:sp>
          <p:sp>
            <p:nvSpPr>
              <p:cNvPr id="1025" name="Google Shape;1025;p42"/>
              <p:cNvSpPr/>
              <p:nvPr/>
            </p:nvSpPr>
            <p:spPr>
              <a:xfrm>
                <a:off x="5219513" y="4202479"/>
                <a:ext cx="1246867" cy="739041"/>
              </a:xfrm>
              <a:prstGeom prst="rect">
                <a:avLst/>
              </a:prstGeom>
              <a:solidFill>
                <a:srgbClr val="F25F6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20</a:t>
                </a:r>
                <a:endParaRPr sz="2200" b="0" i="0" u="none" strike="noStrike" cap="none">
                  <a:solidFill>
                    <a:schemeClr val="lt1"/>
                  </a:solidFill>
                  <a:latin typeface="Open Sans"/>
                  <a:ea typeface="Open Sans"/>
                  <a:cs typeface="Open Sans"/>
                  <a:sym typeface="Open Sans"/>
                </a:endParaRPr>
              </a:p>
            </p:txBody>
          </p:sp>
          <p:sp>
            <p:nvSpPr>
              <p:cNvPr id="1026" name="Google Shape;1026;p42"/>
              <p:cNvSpPr/>
              <p:nvPr/>
            </p:nvSpPr>
            <p:spPr>
              <a:xfrm>
                <a:off x="6466380" y="4202479"/>
                <a:ext cx="1246867" cy="739041"/>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30</a:t>
                </a:r>
                <a:endParaRPr sz="2200" b="0" i="0" u="none" strike="noStrike" cap="none">
                  <a:solidFill>
                    <a:schemeClr val="lt1"/>
                  </a:solidFill>
                  <a:latin typeface="Open Sans"/>
                  <a:ea typeface="Open Sans"/>
                  <a:cs typeface="Open Sans"/>
                  <a:sym typeface="Open Sans"/>
                </a:endParaRPr>
              </a:p>
            </p:txBody>
          </p:sp>
          <p:sp>
            <p:nvSpPr>
              <p:cNvPr id="1027" name="Google Shape;1027;p42"/>
              <p:cNvSpPr/>
              <p:nvPr/>
            </p:nvSpPr>
            <p:spPr>
              <a:xfrm>
                <a:off x="7713247" y="4202479"/>
                <a:ext cx="1246867" cy="739041"/>
              </a:xfrm>
              <a:prstGeom prst="rect">
                <a:avLst/>
              </a:prstGeom>
              <a:solidFill>
                <a:srgbClr val="16A9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40</a:t>
                </a:r>
                <a:endParaRPr sz="2200" b="0" i="0" u="none" strike="noStrike" cap="none">
                  <a:solidFill>
                    <a:schemeClr val="lt1"/>
                  </a:solidFill>
                  <a:latin typeface="Open Sans"/>
                  <a:ea typeface="Open Sans"/>
                  <a:cs typeface="Open Sans"/>
                  <a:sym typeface="Open Sans"/>
                </a:endParaRPr>
              </a:p>
            </p:txBody>
          </p:sp>
          <p:sp>
            <p:nvSpPr>
              <p:cNvPr id="1028" name="Google Shape;1028;p42"/>
              <p:cNvSpPr/>
              <p:nvPr/>
            </p:nvSpPr>
            <p:spPr>
              <a:xfrm>
                <a:off x="8960114" y="4202479"/>
                <a:ext cx="1246867" cy="739041"/>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50</a:t>
                </a:r>
                <a:endParaRPr sz="2200" b="0" i="0" u="none" strike="noStrike" cap="none">
                  <a:solidFill>
                    <a:schemeClr val="lt1"/>
                  </a:solidFill>
                  <a:latin typeface="Open Sans"/>
                  <a:ea typeface="Open Sans"/>
                  <a:cs typeface="Open Sans"/>
                  <a:sym typeface="Open Sans"/>
                </a:endParaRPr>
              </a:p>
            </p:txBody>
          </p:sp>
        </p:grpSp>
        <p:sp>
          <p:nvSpPr>
            <p:cNvPr id="1029" name="Google Shape;1029;p42"/>
            <p:cNvSpPr/>
            <p:nvPr/>
          </p:nvSpPr>
          <p:spPr>
            <a:xfrm>
              <a:off x="4730336" y="4172592"/>
              <a:ext cx="6795325" cy="153785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30" name="Google Shape;1030;p42"/>
            <p:cNvSpPr/>
            <p:nvPr/>
          </p:nvSpPr>
          <p:spPr>
            <a:xfrm>
              <a:off x="7172034" y="5951946"/>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Queue</a:t>
              </a:r>
              <a:endParaRPr sz="2200" b="0" i="0" u="none" strike="noStrike" cap="none">
                <a:solidFill>
                  <a:srgbClr val="3F3F3F"/>
                </a:solidFill>
                <a:latin typeface="Open Sans"/>
                <a:ea typeface="Open Sans"/>
                <a:cs typeface="Open Sans"/>
                <a:sym typeface="Open Sans"/>
              </a:endParaRPr>
            </a:p>
          </p:txBody>
        </p:sp>
        <p:sp>
          <p:nvSpPr>
            <p:cNvPr id="1031" name="Google Shape;1031;p42"/>
            <p:cNvSpPr/>
            <p:nvPr/>
          </p:nvSpPr>
          <p:spPr>
            <a:xfrm>
              <a:off x="1722198" y="4600855"/>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Enqueue</a:t>
              </a:r>
              <a:endParaRPr sz="2200" b="0" i="0" u="none" strike="noStrike" cap="none">
                <a:solidFill>
                  <a:srgbClr val="3F3F3F"/>
                </a:solidFill>
                <a:latin typeface="Open Sans"/>
                <a:ea typeface="Open Sans"/>
                <a:cs typeface="Open Sans"/>
                <a:sym typeface="Open Sans"/>
              </a:endParaRPr>
            </a:p>
          </p:txBody>
        </p:sp>
        <p:sp>
          <p:nvSpPr>
            <p:cNvPr id="1032" name="Google Shape;1032;p42"/>
            <p:cNvSpPr/>
            <p:nvPr/>
          </p:nvSpPr>
          <p:spPr>
            <a:xfrm>
              <a:off x="4678301" y="2621757"/>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Rear</a:t>
              </a:r>
              <a:endParaRPr sz="2200" b="0" i="0" u="none" strike="noStrike" cap="none">
                <a:solidFill>
                  <a:srgbClr val="3F3F3F"/>
                </a:solidFill>
                <a:latin typeface="Open Sans"/>
                <a:ea typeface="Open Sans"/>
                <a:cs typeface="Open Sans"/>
                <a:sym typeface="Open Sans"/>
              </a:endParaRPr>
            </a:p>
          </p:txBody>
        </p:sp>
        <p:sp>
          <p:nvSpPr>
            <p:cNvPr id="1033" name="Google Shape;1033;p42"/>
            <p:cNvSpPr/>
            <p:nvPr/>
          </p:nvSpPr>
          <p:spPr>
            <a:xfrm>
              <a:off x="9653597" y="2621757"/>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Front</a:t>
              </a:r>
              <a:endParaRPr sz="2200" b="0" i="0" u="none" strike="noStrike" cap="none">
                <a:solidFill>
                  <a:srgbClr val="3F3F3F"/>
                </a:solidFill>
                <a:latin typeface="Open Sans"/>
                <a:ea typeface="Open Sans"/>
                <a:cs typeface="Open Sans"/>
                <a:sym typeface="Open Sans"/>
              </a:endParaRPr>
            </a:p>
          </p:txBody>
        </p:sp>
        <p:sp>
          <p:nvSpPr>
            <p:cNvPr id="1034" name="Google Shape;1034;p42"/>
            <p:cNvSpPr/>
            <p:nvPr/>
          </p:nvSpPr>
          <p:spPr>
            <a:xfrm>
              <a:off x="12201131" y="4608969"/>
              <a:ext cx="1911927" cy="6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Dequeue</a:t>
              </a:r>
              <a:endParaRPr sz="2200" b="0" i="0" u="none" strike="noStrike" cap="none">
                <a:solidFill>
                  <a:srgbClr val="3F3F3F"/>
                </a:solidFill>
                <a:latin typeface="Open Sans"/>
                <a:ea typeface="Open Sans"/>
                <a:cs typeface="Open Sans"/>
                <a:sym typeface="Open Sans"/>
              </a:endParaRPr>
            </a:p>
          </p:txBody>
        </p:sp>
        <p:cxnSp>
          <p:nvCxnSpPr>
            <p:cNvPr id="1035" name="Google Shape;1035;p42"/>
            <p:cNvCxnSpPr>
              <a:stCxn id="1032" idx="2"/>
              <a:endCxn id="1024" idx="0"/>
            </p:cNvCxnSpPr>
            <p:nvPr/>
          </p:nvCxnSpPr>
          <p:spPr>
            <a:xfrm>
              <a:off x="5634265" y="3286857"/>
              <a:ext cx="0" cy="1285200"/>
            </a:xfrm>
            <a:prstGeom prst="straightConnector1">
              <a:avLst/>
            </a:prstGeom>
            <a:noFill/>
            <a:ln w="9525" cap="flat" cmpd="sng">
              <a:solidFill>
                <a:srgbClr val="FF0000"/>
              </a:solidFill>
              <a:prstDash val="solid"/>
              <a:round/>
              <a:headEnd type="none" w="sm" len="sm"/>
              <a:tailEnd type="triangle" w="med" len="med"/>
            </a:ln>
          </p:spPr>
        </p:cxnSp>
        <p:cxnSp>
          <p:nvCxnSpPr>
            <p:cNvPr id="1036" name="Google Shape;1036;p42"/>
            <p:cNvCxnSpPr>
              <a:stCxn id="1033" idx="2"/>
              <a:endCxn id="1028" idx="0"/>
            </p:cNvCxnSpPr>
            <p:nvPr/>
          </p:nvCxnSpPr>
          <p:spPr>
            <a:xfrm>
              <a:off x="10609560" y="3286857"/>
              <a:ext cx="12300" cy="1285200"/>
            </a:xfrm>
            <a:prstGeom prst="straightConnector1">
              <a:avLst/>
            </a:prstGeom>
            <a:noFill/>
            <a:ln w="9525" cap="flat" cmpd="sng">
              <a:solidFill>
                <a:srgbClr val="FF0000"/>
              </a:solidFill>
              <a:prstDash val="solid"/>
              <a:round/>
              <a:headEnd type="none" w="sm" len="sm"/>
              <a:tailEnd type="triangle" w="med" len="med"/>
            </a:ln>
          </p:spPr>
        </p:cxnSp>
        <p:cxnSp>
          <p:nvCxnSpPr>
            <p:cNvPr id="1037" name="Google Shape;1037;p42"/>
            <p:cNvCxnSpPr>
              <a:stCxn id="1031" idx="3"/>
              <a:endCxn id="1024" idx="1"/>
            </p:cNvCxnSpPr>
            <p:nvPr/>
          </p:nvCxnSpPr>
          <p:spPr>
            <a:xfrm>
              <a:off x="3634125" y="4933405"/>
              <a:ext cx="1376700" cy="8100"/>
            </a:xfrm>
            <a:prstGeom prst="straightConnector1">
              <a:avLst/>
            </a:prstGeom>
            <a:noFill/>
            <a:ln w="38100" cap="flat" cmpd="sng">
              <a:solidFill>
                <a:srgbClr val="EB792A"/>
              </a:solidFill>
              <a:prstDash val="solid"/>
              <a:round/>
              <a:headEnd type="none" w="sm" len="sm"/>
              <a:tailEnd type="triangle" w="med" len="med"/>
            </a:ln>
          </p:spPr>
        </p:cxnSp>
        <p:cxnSp>
          <p:nvCxnSpPr>
            <p:cNvPr id="1038" name="Google Shape;1038;p42"/>
            <p:cNvCxnSpPr>
              <a:stCxn id="1028" idx="3"/>
              <a:endCxn id="1034" idx="1"/>
            </p:cNvCxnSpPr>
            <p:nvPr/>
          </p:nvCxnSpPr>
          <p:spPr>
            <a:xfrm>
              <a:off x="11245167" y="4941520"/>
              <a:ext cx="956100" cy="0"/>
            </a:xfrm>
            <a:prstGeom prst="straightConnector1">
              <a:avLst/>
            </a:prstGeom>
            <a:noFill/>
            <a:ln w="38100" cap="flat" cmpd="sng">
              <a:solidFill>
                <a:srgbClr val="5597D3"/>
              </a:solidFill>
              <a:prstDash val="solid"/>
              <a:round/>
              <a:headEnd type="none" w="sm" len="sm"/>
              <a:tailEnd type="triangle" w="med" len="med"/>
            </a:ln>
          </p:spPr>
        </p:cxnSp>
      </p:grpSp>
      <p:pic>
        <p:nvPicPr>
          <p:cNvPr id="1039" name="Google Shape;1039;p42"/>
          <p:cNvPicPr preferRelativeResize="0"/>
          <p:nvPr/>
        </p:nvPicPr>
        <p:blipFill rotWithShape="1">
          <a:blip r:embed="rId3">
            <a:alphaModFix/>
          </a:blip>
          <a:srcRect/>
          <a:stretch/>
        </p:blipFill>
        <p:spPr>
          <a:xfrm>
            <a:off x="3758874" y="603159"/>
            <a:ext cx="8743859" cy="3657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4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Queue</a:t>
            </a:r>
            <a:endParaRPr/>
          </a:p>
        </p:txBody>
      </p:sp>
      <p:sp>
        <p:nvSpPr>
          <p:cNvPr id="1046" name="Google Shape;1046;p43"/>
          <p:cNvSpPr txBox="1">
            <a:spLocks noGrp="1"/>
          </p:cNvSpPr>
          <p:nvPr>
            <p:ph type="body" idx="1"/>
          </p:nvPr>
        </p:nvSpPr>
        <p:spPr>
          <a:xfrm>
            <a:off x="1902091" y="2363465"/>
            <a:ext cx="12451817" cy="5527418"/>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000000"/>
              </a:buClr>
              <a:buSzPts val="2200"/>
              <a:buNone/>
            </a:pPr>
            <a:r>
              <a:rPr lang="en-US" b="1">
                <a:solidFill>
                  <a:srgbClr val="3F3F3F"/>
                </a:solidFill>
                <a:latin typeface="Open Sans"/>
                <a:ea typeface="Open Sans"/>
                <a:cs typeface="Open Sans"/>
                <a:sym typeface="Open Sans"/>
              </a:rPr>
              <a:t>Problem Statement: </a:t>
            </a:r>
            <a:endParaRPr>
              <a:solidFill>
                <a:srgbClr val="3F3F3F"/>
              </a:solidFill>
            </a:endParaRPr>
          </a:p>
          <a:p>
            <a:pPr marL="0" lvl="0" indent="0" algn="l" rtl="0">
              <a:lnSpc>
                <a:spcPct val="115000"/>
              </a:lnSpc>
              <a:spcBef>
                <a:spcPts val="0"/>
              </a:spcBef>
              <a:spcAft>
                <a:spcPts val="0"/>
              </a:spcAft>
              <a:buClr>
                <a:srgbClr val="000000"/>
              </a:buClr>
              <a:buSzPts val="2200"/>
              <a:buNone/>
            </a:pPr>
            <a:r>
              <a:rPr lang="en-US">
                <a:solidFill>
                  <a:srgbClr val="3F3F3F"/>
                </a:solidFill>
                <a:latin typeface="Open Sans"/>
                <a:ea typeface="Open Sans"/>
                <a:cs typeface="Open Sans"/>
                <a:sym typeface="Open Sans"/>
              </a:rPr>
              <a:t>Write a program to demonstrate working of a queue.</a:t>
            </a:r>
            <a:endParaRPr>
              <a:solidFill>
                <a:srgbClr val="3F3F3F"/>
              </a:solidFill>
            </a:endParaRPr>
          </a:p>
          <a:p>
            <a:pPr marL="0" marR="0" lvl="0" indent="0" algn="l" rtl="0">
              <a:lnSpc>
                <a:spcPct val="115000"/>
              </a:lnSpc>
              <a:spcBef>
                <a:spcPts val="0"/>
              </a:spcBef>
              <a:spcAft>
                <a:spcPts val="0"/>
              </a:spcAft>
              <a:buClr>
                <a:srgbClr val="0F547B"/>
              </a:buClr>
              <a:buSzPts val="700"/>
              <a:buFont typeface="Arial"/>
              <a:buNone/>
            </a:pPr>
            <a:endParaRPr b="0" i="0" u="none" strike="noStrike" cap="none">
              <a:solidFill>
                <a:srgbClr val="3F3F3F"/>
              </a:solidFill>
              <a:latin typeface="Open Sans SemiBold"/>
              <a:ea typeface="Open Sans SemiBold"/>
              <a:cs typeface="Open Sans SemiBold"/>
              <a:sym typeface="Open Sans SemiBold"/>
            </a:endParaRPr>
          </a:p>
        </p:txBody>
      </p:sp>
      <p:sp>
        <p:nvSpPr>
          <p:cNvPr id="1047" name="Google Shape;1047;p43"/>
          <p:cNvSpPr txBox="1"/>
          <p:nvPr/>
        </p:nvSpPr>
        <p:spPr>
          <a:xfrm>
            <a:off x="12591457" y="1765347"/>
            <a:ext cx="3484800" cy="3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rgbClr val="0F547B"/>
                </a:solidFill>
                <a:latin typeface="Open Sans"/>
                <a:ea typeface="Open Sans"/>
                <a:cs typeface="Open Sans"/>
                <a:sym typeface="Open Sans"/>
              </a:rPr>
              <a:t>Duration: 20 min.</a:t>
            </a:r>
            <a:endParaRPr sz="2200" b="1"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None/>
            </a:pPr>
            <a:r>
              <a:rPr lang="en-US">
                <a:latin typeface="Open Sans"/>
                <a:ea typeface="Open Sans"/>
                <a:cs typeface="Open Sans"/>
                <a:sym typeface="Open Sans"/>
              </a:rPr>
              <a:t>Assisted Practice: Guidelines </a:t>
            </a:r>
            <a:endParaRPr>
              <a:latin typeface="Open Sans"/>
              <a:ea typeface="Open Sans"/>
              <a:cs typeface="Open Sans"/>
              <a:sym typeface="Open Sans"/>
            </a:endParaRPr>
          </a:p>
        </p:txBody>
      </p:sp>
      <p:sp>
        <p:nvSpPr>
          <p:cNvPr id="1054" name="Google Shape;1054;p44"/>
          <p:cNvSpPr txBox="1"/>
          <p:nvPr/>
        </p:nvSpPr>
        <p:spPr>
          <a:xfrm>
            <a:off x="1896549" y="1462037"/>
            <a:ext cx="12063945" cy="418550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200">
                <a:solidFill>
                  <a:srgbClr val="3F3F3F"/>
                </a:solidFill>
                <a:latin typeface="Open Sans"/>
                <a:ea typeface="Open Sans"/>
                <a:cs typeface="Open Sans"/>
                <a:sym typeface="Open Sans"/>
              </a:rPr>
              <a:t>Steps to demonstrate the functionality of queue:</a:t>
            </a:r>
            <a:endParaRPr sz="2200">
              <a:solidFill>
                <a:srgbClr val="3F3F3F"/>
              </a:solidFill>
              <a:latin typeface="Open Sans"/>
              <a:ea typeface="Open Sans"/>
              <a:cs typeface="Open Sans"/>
              <a:sym typeface="Open Sans"/>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Create a Java project in your IDE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Write a program in Java to create a queue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Initialize the .git file</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Add and commit the program files</a:t>
            </a:r>
            <a:endParaRPr sz="1400" b="0" i="0" u="none" strike="noStrike" cap="none">
              <a:solidFill>
                <a:srgbClr val="3F3F3F"/>
              </a:solidFill>
              <a:latin typeface="Arial"/>
              <a:ea typeface="Arial"/>
              <a:cs typeface="Arial"/>
              <a:sym typeface="Arial"/>
            </a:endParaRPr>
          </a:p>
          <a:p>
            <a:pPr marL="457200" marR="0" lvl="0" indent="-457200" algn="l" rtl="0">
              <a:lnSpc>
                <a:spcPct val="115000"/>
              </a:lnSpc>
              <a:spcBef>
                <a:spcPts val="0"/>
              </a:spcBef>
              <a:spcAft>
                <a:spcPts val="0"/>
              </a:spcAft>
              <a:buClr>
                <a:srgbClr val="3F3F3F"/>
              </a:buClr>
              <a:buSzPts val="2200"/>
              <a:buFont typeface="Open Sans"/>
              <a:buAutoNum type="arabicPeriod"/>
            </a:pPr>
            <a:r>
              <a:rPr lang="en-US" sz="2200" b="0" i="0" u="none" strike="noStrike" cap="none">
                <a:solidFill>
                  <a:srgbClr val="3F3F3F"/>
                </a:solidFill>
                <a:latin typeface="Open Sans"/>
                <a:ea typeface="Open Sans"/>
                <a:cs typeface="Open Sans"/>
                <a:sym typeface="Open Sans"/>
              </a:rPr>
              <a:t>Push the code to your GitHub repositor</a:t>
            </a:r>
            <a:r>
              <a:rPr lang="en-US" sz="2200">
                <a:solidFill>
                  <a:srgbClr val="3F3F3F"/>
                </a:solidFill>
                <a:latin typeface="Open Sans"/>
                <a:ea typeface="Open Sans"/>
                <a:cs typeface="Open Sans"/>
                <a:sym typeface="Open Sans"/>
              </a:rPr>
              <a:t>ies</a:t>
            </a:r>
            <a:endParaRPr sz="1400" b="0" i="0" u="none" strike="noStrike" cap="none">
              <a:solidFill>
                <a:srgbClr val="3F3F3F"/>
              </a:solidFill>
              <a:latin typeface="Arial"/>
              <a:ea typeface="Arial"/>
              <a:cs typeface="Arial"/>
              <a:sym typeface="Arial"/>
            </a:endParaRPr>
          </a:p>
        </p:txBody>
      </p:sp>
      <p:pic>
        <p:nvPicPr>
          <p:cNvPr id="1055" name="Google Shape;1055;p44"/>
          <p:cNvPicPr preferRelativeResize="0"/>
          <p:nvPr/>
        </p:nvPicPr>
        <p:blipFill rotWithShape="1">
          <a:blip r:embed="rId3">
            <a:alphaModFix/>
          </a:blip>
          <a:srcRect/>
          <a:stretch/>
        </p:blipFill>
        <p:spPr>
          <a:xfrm>
            <a:off x="3648375" y="603150"/>
            <a:ext cx="8925950" cy="36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45"/>
          <p:cNvSpPr txBox="1"/>
          <p:nvPr/>
        </p:nvSpPr>
        <p:spPr>
          <a:xfrm>
            <a:off x="1614500" y="1824667"/>
            <a:ext cx="8215299" cy="812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Data structure is a way of effectively organizing data. </a:t>
            </a:r>
            <a:endParaRPr sz="2200" b="0" i="0" u="none" strike="noStrike" cap="none">
              <a:solidFill>
                <a:srgbClr val="3F3F3F"/>
              </a:solidFill>
              <a:latin typeface="Open Sans"/>
              <a:ea typeface="Open Sans"/>
              <a:cs typeface="Open Sans"/>
              <a:sym typeface="Open Sans"/>
            </a:endParaRPr>
          </a:p>
        </p:txBody>
      </p:sp>
      <p:sp>
        <p:nvSpPr>
          <p:cNvPr id="1061" name="Google Shape;1061;p45"/>
          <p:cNvSpPr txBox="1"/>
          <p:nvPr/>
        </p:nvSpPr>
        <p:spPr>
          <a:xfrm>
            <a:off x="1614500" y="2983810"/>
            <a:ext cx="8215299" cy="812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0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An array is a collection of elements of like data types stored at contiguous memory locations. The first element refers to index 0.</a:t>
            </a:r>
            <a:endParaRPr sz="1400" b="0" i="0" u="none" strike="noStrike" cap="none">
              <a:solidFill>
                <a:srgbClr val="000000"/>
              </a:solidFill>
              <a:latin typeface="Arial"/>
              <a:ea typeface="Arial"/>
              <a:cs typeface="Arial"/>
              <a:sym typeface="Arial"/>
            </a:endParaRPr>
          </a:p>
        </p:txBody>
      </p:sp>
      <p:sp>
        <p:nvSpPr>
          <p:cNvPr id="1062" name="Google Shape;1062;p45"/>
          <p:cNvSpPr txBox="1"/>
          <p:nvPr/>
        </p:nvSpPr>
        <p:spPr>
          <a:xfrm>
            <a:off x="1614500" y="4107703"/>
            <a:ext cx="8215299" cy="812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Several operations can be performed on arrays like array rotations, order statistics, range queries, and matrix.</a:t>
            </a:r>
            <a:endParaRPr sz="1400" b="0" i="0" u="none" strike="noStrike" cap="none">
              <a:solidFill>
                <a:srgbClr val="000000"/>
              </a:solidFill>
              <a:latin typeface="Arial"/>
              <a:ea typeface="Arial"/>
              <a:cs typeface="Arial"/>
              <a:sym typeface="Arial"/>
            </a:endParaRPr>
          </a:p>
        </p:txBody>
      </p:sp>
      <p:sp>
        <p:nvSpPr>
          <p:cNvPr id="1063" name="Google Shape;1063;p45"/>
          <p:cNvSpPr txBox="1"/>
          <p:nvPr/>
        </p:nvSpPr>
        <p:spPr>
          <a:xfrm>
            <a:off x="1614499" y="5218108"/>
            <a:ext cx="8215300" cy="73890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Linked list is a collection of objects called nodes that contain two fields, a data field and a pointer to the address of the next node in the memory.</a:t>
            </a:r>
            <a:endParaRPr sz="1400" b="0" i="0" u="none" strike="noStrike" cap="none">
              <a:solidFill>
                <a:srgbClr val="000000"/>
              </a:solidFill>
              <a:latin typeface="Arial"/>
              <a:ea typeface="Arial"/>
              <a:cs typeface="Arial"/>
              <a:sym typeface="Arial"/>
            </a:endParaRPr>
          </a:p>
        </p:txBody>
      </p:sp>
      <p:sp>
        <p:nvSpPr>
          <p:cNvPr id="1064" name="Google Shape;1064;p45"/>
          <p:cNvSpPr txBox="1"/>
          <p:nvPr/>
        </p:nvSpPr>
        <p:spPr>
          <a:xfrm>
            <a:off x="1614499" y="6480729"/>
            <a:ext cx="8215300" cy="812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Stacks are called Last-In-First-Out lists. Operations like addition and deletion are performed at one end called the </a:t>
            </a:r>
            <a:r>
              <a:rPr lang="en-US" sz="2200" b="1" i="0" u="none" strike="noStrike" cap="none">
                <a:solidFill>
                  <a:srgbClr val="3F3F3F"/>
                </a:solidFill>
                <a:latin typeface="Open Sans"/>
                <a:ea typeface="Open Sans"/>
                <a:cs typeface="Open Sans"/>
                <a:sym typeface="Open Sans"/>
              </a:rPr>
              <a:t>top</a:t>
            </a:r>
            <a:r>
              <a:rPr lang="en-US" sz="2200">
                <a:solidFill>
                  <a:srgbClr val="3F3F3F"/>
                </a:solidFill>
                <a:latin typeface="Open Sans"/>
                <a:ea typeface="Open Sans"/>
                <a:cs typeface="Open Sans"/>
                <a:sym typeface="Open Sans"/>
              </a:rPr>
              <a:t>.</a:t>
            </a:r>
            <a:r>
              <a:rPr lang="en-US" sz="2200" b="1" i="0" u="none" strike="noStrike" cap="none">
                <a:solidFill>
                  <a:srgbClr val="3F3F3F"/>
                </a:solidFill>
                <a:latin typeface="Open Sans"/>
                <a:ea typeface="Open Sans"/>
                <a:cs typeface="Open Sans"/>
                <a:sym typeface="Open Sans"/>
              </a:rPr>
              <a:t> </a:t>
            </a:r>
            <a:endParaRPr sz="2200" b="1" i="0" u="none" strike="noStrike" cap="none">
              <a:solidFill>
                <a:srgbClr val="3F3F3F"/>
              </a:solidFill>
              <a:latin typeface="Open Sans"/>
              <a:ea typeface="Open Sans"/>
              <a:cs typeface="Open Sans"/>
              <a:sym typeface="Open Sans"/>
            </a:endParaRPr>
          </a:p>
        </p:txBody>
      </p:sp>
      <p:sp>
        <p:nvSpPr>
          <p:cNvPr id="1065" name="Google Shape;1065;p45"/>
          <p:cNvSpPr txBox="1"/>
          <p:nvPr/>
        </p:nvSpPr>
        <p:spPr>
          <a:xfrm>
            <a:off x="1614499" y="7378516"/>
            <a:ext cx="8215300" cy="812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Queues are known as First-In-Last-Out lists.</a:t>
            </a:r>
            <a:endParaRPr sz="2200" b="0" i="0" u="none" strike="noStrike" cap="none">
              <a:solidFill>
                <a:srgbClr val="3F3F3F"/>
              </a:solidFill>
              <a:latin typeface="Open Sans"/>
              <a:ea typeface="Open Sans"/>
              <a:cs typeface="Open Sans"/>
              <a:sym typeface="Open Sans"/>
            </a:endParaRPr>
          </a:p>
        </p:txBody>
      </p:sp>
      <p:pic>
        <p:nvPicPr>
          <p:cNvPr id="1066" name="Google Shape;1066;p45"/>
          <p:cNvPicPr preferRelativeResize="0"/>
          <p:nvPr/>
        </p:nvPicPr>
        <p:blipFill rotWithShape="1">
          <a:blip r:embed="rId3">
            <a:alphaModFix/>
          </a:blip>
          <a:srcRect/>
          <a:stretch/>
        </p:blipFill>
        <p:spPr>
          <a:xfrm>
            <a:off x="903538" y="3145543"/>
            <a:ext cx="489335" cy="489335"/>
          </a:xfrm>
          <a:prstGeom prst="rect">
            <a:avLst/>
          </a:prstGeom>
          <a:noFill/>
          <a:ln>
            <a:noFill/>
          </a:ln>
        </p:spPr>
      </p:pic>
      <p:pic>
        <p:nvPicPr>
          <p:cNvPr id="1067" name="Google Shape;1067;p45"/>
          <p:cNvPicPr preferRelativeResize="0"/>
          <p:nvPr/>
        </p:nvPicPr>
        <p:blipFill rotWithShape="1">
          <a:blip r:embed="rId3">
            <a:alphaModFix/>
          </a:blip>
          <a:srcRect/>
          <a:stretch/>
        </p:blipFill>
        <p:spPr>
          <a:xfrm>
            <a:off x="903538" y="4327332"/>
            <a:ext cx="489335" cy="489335"/>
          </a:xfrm>
          <a:prstGeom prst="rect">
            <a:avLst/>
          </a:prstGeom>
          <a:noFill/>
          <a:ln>
            <a:noFill/>
          </a:ln>
        </p:spPr>
      </p:pic>
      <p:pic>
        <p:nvPicPr>
          <p:cNvPr id="1068" name="Google Shape;1068;p45"/>
          <p:cNvPicPr preferRelativeResize="0"/>
          <p:nvPr/>
        </p:nvPicPr>
        <p:blipFill rotWithShape="1">
          <a:blip r:embed="rId3">
            <a:alphaModFix/>
          </a:blip>
          <a:srcRect/>
          <a:stretch/>
        </p:blipFill>
        <p:spPr>
          <a:xfrm>
            <a:off x="903536" y="7540249"/>
            <a:ext cx="489335" cy="489335"/>
          </a:xfrm>
          <a:prstGeom prst="rect">
            <a:avLst/>
          </a:prstGeom>
          <a:noFill/>
          <a:ln>
            <a:noFill/>
          </a:ln>
        </p:spPr>
      </p:pic>
      <p:pic>
        <p:nvPicPr>
          <p:cNvPr id="1069" name="Google Shape;1069;p45"/>
          <p:cNvPicPr preferRelativeResize="0"/>
          <p:nvPr/>
        </p:nvPicPr>
        <p:blipFill rotWithShape="1">
          <a:blip r:embed="rId3">
            <a:alphaModFix/>
          </a:blip>
          <a:srcRect/>
          <a:stretch/>
        </p:blipFill>
        <p:spPr>
          <a:xfrm>
            <a:off x="903537" y="6561579"/>
            <a:ext cx="489335" cy="489335"/>
          </a:xfrm>
          <a:prstGeom prst="rect">
            <a:avLst/>
          </a:prstGeom>
          <a:noFill/>
          <a:ln>
            <a:noFill/>
          </a:ln>
        </p:spPr>
      </p:pic>
      <p:pic>
        <p:nvPicPr>
          <p:cNvPr id="1070" name="Google Shape;1070;p45"/>
          <p:cNvPicPr preferRelativeResize="0"/>
          <p:nvPr/>
        </p:nvPicPr>
        <p:blipFill rotWithShape="1">
          <a:blip r:embed="rId3">
            <a:alphaModFix/>
          </a:blip>
          <a:srcRect/>
          <a:stretch/>
        </p:blipFill>
        <p:spPr>
          <a:xfrm>
            <a:off x="903538" y="1961680"/>
            <a:ext cx="489335" cy="489335"/>
          </a:xfrm>
          <a:prstGeom prst="rect">
            <a:avLst/>
          </a:prstGeom>
          <a:noFill/>
          <a:ln>
            <a:noFill/>
          </a:ln>
        </p:spPr>
      </p:pic>
      <p:pic>
        <p:nvPicPr>
          <p:cNvPr id="1071" name="Google Shape;1071;p45"/>
          <p:cNvPicPr preferRelativeResize="0"/>
          <p:nvPr/>
        </p:nvPicPr>
        <p:blipFill rotWithShape="1">
          <a:blip r:embed="rId3">
            <a:alphaModFix/>
          </a:blip>
          <a:srcRect/>
          <a:stretch/>
        </p:blipFill>
        <p:spPr>
          <a:xfrm>
            <a:off x="903537" y="5342896"/>
            <a:ext cx="489335" cy="4893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
          <p:cNvSpPr txBox="1">
            <a:spLocks noGrp="1"/>
          </p:cNvSpPr>
          <p:nvPr>
            <p:ph type="body" idx="1"/>
          </p:nvPr>
        </p:nvSpPr>
        <p:spPr>
          <a:xfrm>
            <a:off x="1453243" y="1808291"/>
            <a:ext cx="9405257" cy="5527418"/>
          </a:xfrm>
          <a:prstGeom prst="rect">
            <a:avLst/>
          </a:prstGeom>
          <a:noFill/>
          <a:ln>
            <a:noFill/>
          </a:ln>
        </p:spPr>
        <p:txBody>
          <a:bodyPr spcFirstLastPara="1" wrap="square" lIns="91425" tIns="0" rIns="91425" bIns="0" anchor="t" anchorCtr="0">
            <a:normAutofit/>
          </a:bodyPr>
          <a:lstStyle/>
          <a:p>
            <a:pPr marL="50800" lvl="0" indent="0" algn="just" rtl="0">
              <a:lnSpc>
                <a:spcPct val="115000"/>
              </a:lnSpc>
              <a:spcBef>
                <a:spcPts val="1000"/>
              </a:spcBef>
              <a:spcAft>
                <a:spcPts val="0"/>
              </a:spcAft>
              <a:buSzPts val="2800"/>
              <a:buNone/>
            </a:pPr>
            <a:r>
              <a:rPr lang="en-US">
                <a:solidFill>
                  <a:srgbClr val="333333"/>
                </a:solidFill>
                <a:latin typeface="Open Sans"/>
                <a:ea typeface="Open Sans"/>
                <a:cs typeface="Open Sans"/>
                <a:sym typeface="Open Sans"/>
              </a:rPr>
              <a:t>In the last sprint, Joe has done an excellent job. He has developed a program that stores all the errors, warnings, and exceptions in an error log file </a:t>
            </a:r>
            <a:r>
              <a:rPr lang="en-US">
                <a:solidFill>
                  <a:srgbClr val="333333"/>
                </a:solidFill>
              </a:rPr>
              <a:t>that</a:t>
            </a:r>
            <a:r>
              <a:rPr lang="en-US">
                <a:solidFill>
                  <a:srgbClr val="333333"/>
                </a:solidFill>
                <a:latin typeface="Open Sans"/>
                <a:ea typeface="Open Sans"/>
                <a:cs typeface="Open Sans"/>
                <a:sym typeface="Open Sans"/>
              </a:rPr>
              <a:t> are raised when the users work with the website.</a:t>
            </a:r>
            <a:endParaRPr>
              <a:solidFill>
                <a:srgbClr val="333333"/>
              </a:solidFill>
            </a:endParaRPr>
          </a:p>
          <a:p>
            <a:pPr marL="457200" lvl="0" indent="-228600" algn="just" rtl="0">
              <a:lnSpc>
                <a:spcPct val="115000"/>
              </a:lnSpc>
              <a:spcBef>
                <a:spcPts val="1000"/>
              </a:spcBef>
              <a:spcAft>
                <a:spcPts val="0"/>
              </a:spcAft>
              <a:buSzPts val="2800"/>
              <a:buNone/>
            </a:pPr>
            <a:endParaRPr>
              <a:solidFill>
                <a:srgbClr val="333333"/>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33333"/>
                </a:solidFill>
                <a:latin typeface="Open Sans"/>
                <a:ea typeface="Open Sans"/>
                <a:cs typeface="Open Sans"/>
                <a:sym typeface="Open Sans"/>
              </a:rPr>
              <a:t>After noticing his remarkable performance, the organization has decided to hand over the most important project to Joe.</a:t>
            </a:r>
            <a:endParaRPr>
              <a:solidFill>
                <a:srgbClr val="333333"/>
              </a:solidFill>
            </a:endParaRPr>
          </a:p>
          <a:p>
            <a:pPr marL="457200" lvl="0" indent="-228600" algn="just" rtl="0">
              <a:lnSpc>
                <a:spcPct val="115000"/>
              </a:lnSpc>
              <a:spcBef>
                <a:spcPts val="1000"/>
              </a:spcBef>
              <a:spcAft>
                <a:spcPts val="0"/>
              </a:spcAft>
              <a:buSzPts val="2800"/>
              <a:buNone/>
            </a:pPr>
            <a:endParaRPr>
              <a:solidFill>
                <a:srgbClr val="333333"/>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33333"/>
                </a:solidFill>
                <a:latin typeface="Open Sans"/>
                <a:ea typeface="Open Sans"/>
                <a:cs typeface="Open Sans"/>
                <a:sym typeface="Open Sans"/>
              </a:rPr>
              <a:t>He has been asked to develop a program where consecutive log files can be accessed from the cache rather  the actual database. </a:t>
            </a:r>
            <a:endParaRPr>
              <a:solidFill>
                <a:srgbClr val="333333"/>
              </a:solidFill>
            </a:endParaRPr>
          </a:p>
          <a:p>
            <a:pPr marL="50800" lvl="0" indent="0" algn="just" rtl="0">
              <a:lnSpc>
                <a:spcPct val="115000"/>
              </a:lnSpc>
              <a:spcBef>
                <a:spcPts val="1000"/>
              </a:spcBef>
              <a:spcAft>
                <a:spcPts val="0"/>
              </a:spcAft>
              <a:buSzPts val="2800"/>
              <a:buNone/>
            </a:pPr>
            <a:endParaRPr>
              <a:solidFill>
                <a:srgbClr val="333333"/>
              </a:solidFill>
              <a:latin typeface="Open Sans"/>
              <a:ea typeface="Open Sans"/>
              <a:cs typeface="Open Sans"/>
              <a:sym typeface="Open Sans"/>
            </a:endParaRPr>
          </a:p>
          <a:p>
            <a:pPr marL="50800" lvl="0" indent="0" algn="just" rtl="0">
              <a:lnSpc>
                <a:spcPct val="115000"/>
              </a:lnSpc>
              <a:spcBef>
                <a:spcPts val="1000"/>
              </a:spcBef>
              <a:spcAft>
                <a:spcPts val="0"/>
              </a:spcAft>
              <a:buSzPts val="2800"/>
              <a:buNone/>
            </a:pPr>
            <a:r>
              <a:rPr lang="en-US">
                <a:solidFill>
                  <a:srgbClr val="333333"/>
                </a:solidFill>
                <a:latin typeface="Open Sans"/>
                <a:ea typeface="Open Sans"/>
                <a:cs typeface="Open Sans"/>
                <a:sym typeface="Open Sans"/>
              </a:rPr>
              <a:t>In this lesson, we will learn how to solve this real-world scenario to help Joe complete his task effectively and quickly.</a:t>
            </a:r>
            <a:endParaRPr>
              <a:solidFill>
                <a:srgbClr val="333333"/>
              </a:solidFill>
            </a:endParaRPr>
          </a:p>
          <a:p>
            <a:pPr marL="0" lvl="0" indent="0" algn="l" rtl="0">
              <a:lnSpc>
                <a:spcPct val="115000"/>
              </a:lnSpc>
              <a:spcBef>
                <a:spcPts val="800"/>
              </a:spcBef>
              <a:spcAft>
                <a:spcPts val="0"/>
              </a:spcAft>
              <a:buClr>
                <a:srgbClr val="000000"/>
              </a:buClr>
              <a:buSzPts val="2200"/>
              <a:buNone/>
            </a:pPr>
            <a:endParaRPr>
              <a:solidFill>
                <a:srgbClr val="333333"/>
              </a:solidFill>
            </a:endParaRPr>
          </a:p>
          <a:p>
            <a:pPr marL="50800" lvl="0" indent="0" algn="l" rtl="0">
              <a:lnSpc>
                <a:spcPct val="115000"/>
              </a:lnSpc>
              <a:spcBef>
                <a:spcPts val="1000"/>
              </a:spcBef>
              <a:spcAft>
                <a:spcPts val="0"/>
              </a:spcAft>
              <a:buSzPts val="2800"/>
              <a:buNone/>
            </a:pPr>
            <a:endParaRPr>
              <a:solidFill>
                <a:srgbClr val="33333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1081" name="Google Shape;1081;p4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the manner in which the queue data structure works?</a:t>
            </a:r>
            <a:endParaRPr/>
          </a:p>
        </p:txBody>
      </p:sp>
      <p:sp>
        <p:nvSpPr>
          <p:cNvPr id="1082" name="Google Shape;1082;p4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FIFO</a:t>
            </a:r>
            <a:endParaRPr/>
          </a:p>
        </p:txBody>
      </p:sp>
      <p:sp>
        <p:nvSpPr>
          <p:cNvPr id="1083" name="Google Shape;1083;p4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FILO</a:t>
            </a:r>
            <a:endParaRPr/>
          </a:p>
        </p:txBody>
      </p:sp>
      <p:sp>
        <p:nvSpPr>
          <p:cNvPr id="1084" name="Google Shape;1084;p4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LILO</a:t>
            </a:r>
            <a:endParaRPr/>
          </a:p>
        </p:txBody>
      </p:sp>
      <p:sp>
        <p:nvSpPr>
          <p:cNvPr id="1085" name="Google Shape;1085;p4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4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1</a:t>
            </a:r>
            <a:endParaRPr/>
          </a:p>
        </p:txBody>
      </p:sp>
      <p:sp>
        <p:nvSpPr>
          <p:cNvPr id="1091" name="Google Shape;1091;p4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of the following is the manner in which the queue data structure works?</a:t>
            </a:r>
            <a:endParaRPr/>
          </a:p>
        </p:txBody>
      </p:sp>
      <p:sp>
        <p:nvSpPr>
          <p:cNvPr id="1092" name="Google Shape;1092;p4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queue data structure works in the FIFO manner.</a:t>
            </a:r>
            <a:endParaRPr/>
          </a:p>
        </p:txBody>
      </p:sp>
      <p:sp>
        <p:nvSpPr>
          <p:cNvPr id="1093" name="Google Shape;1093;p4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FIFO</a:t>
            </a:r>
            <a:endParaRPr/>
          </a:p>
        </p:txBody>
      </p:sp>
      <p:sp>
        <p:nvSpPr>
          <p:cNvPr id="1094" name="Google Shape;1094;p4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FIFO</a:t>
            </a:r>
            <a:endParaRPr/>
          </a:p>
        </p:txBody>
      </p:sp>
      <p:sp>
        <p:nvSpPr>
          <p:cNvPr id="1095" name="Google Shape;1095;p4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FILO</a:t>
            </a:r>
            <a:endParaRPr/>
          </a:p>
        </p:txBody>
      </p:sp>
      <p:sp>
        <p:nvSpPr>
          <p:cNvPr id="1096" name="Google Shape;1096;p4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LILO</a:t>
            </a:r>
            <a:endParaRPr/>
          </a:p>
        </p:txBody>
      </p:sp>
      <p:sp>
        <p:nvSpPr>
          <p:cNvPr id="1097" name="Google Shape;1097;p4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4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1103" name="Google Shape;1103;p4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method of pushing an element into a full stack is called  _________.</a:t>
            </a:r>
            <a:endParaRPr/>
          </a:p>
        </p:txBody>
      </p:sp>
      <p:sp>
        <p:nvSpPr>
          <p:cNvPr id="1104" name="Google Shape;1104;p4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Push</a:t>
            </a:r>
            <a:endParaRPr/>
          </a:p>
        </p:txBody>
      </p:sp>
      <p:sp>
        <p:nvSpPr>
          <p:cNvPr id="1105" name="Google Shape;1105;p4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Append</a:t>
            </a:r>
            <a:endParaRPr/>
          </a:p>
        </p:txBody>
      </p:sp>
      <p:sp>
        <p:nvSpPr>
          <p:cNvPr id="1106" name="Google Shape;1106;p4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Underflow</a:t>
            </a:r>
            <a:endParaRPr/>
          </a:p>
        </p:txBody>
      </p:sp>
      <p:sp>
        <p:nvSpPr>
          <p:cNvPr id="1107" name="Google Shape;1107;p4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Overflow</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5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2</a:t>
            </a:r>
            <a:endParaRPr/>
          </a:p>
        </p:txBody>
      </p:sp>
      <p:sp>
        <p:nvSpPr>
          <p:cNvPr id="1113" name="Google Shape;1113;p5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The method of pushing an element into a full stack is called  _________.</a:t>
            </a:r>
            <a:endParaRPr/>
          </a:p>
        </p:txBody>
      </p:sp>
      <p:sp>
        <p:nvSpPr>
          <p:cNvPr id="1114" name="Google Shape;1114;p5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The method of pushing an element into a full stack is called  overflow.</a:t>
            </a:r>
            <a:endParaRPr/>
          </a:p>
        </p:txBody>
      </p:sp>
      <p:sp>
        <p:nvSpPr>
          <p:cNvPr id="1115" name="Google Shape;1115;p5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D. Overflow</a:t>
            </a:r>
            <a:endParaRPr/>
          </a:p>
        </p:txBody>
      </p:sp>
      <p:sp>
        <p:nvSpPr>
          <p:cNvPr id="1116" name="Google Shape;1116;p5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Push</a:t>
            </a:r>
            <a:endParaRPr/>
          </a:p>
        </p:txBody>
      </p:sp>
      <p:sp>
        <p:nvSpPr>
          <p:cNvPr id="1117" name="Google Shape;1117;p5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Append</a:t>
            </a:r>
            <a:endParaRPr/>
          </a:p>
        </p:txBody>
      </p:sp>
      <p:sp>
        <p:nvSpPr>
          <p:cNvPr id="1118" name="Google Shape;1118;p5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Underflow</a:t>
            </a:r>
            <a:endParaRPr/>
          </a:p>
        </p:txBody>
      </p:sp>
      <p:sp>
        <p:nvSpPr>
          <p:cNvPr id="1119" name="Google Shape;1119;p5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Overflow</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1125" name="Google Shape;1125;p5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data structure can retrieve elements using an index?</a:t>
            </a:r>
            <a:endParaRPr/>
          </a:p>
        </p:txBody>
      </p:sp>
      <p:sp>
        <p:nvSpPr>
          <p:cNvPr id="1126" name="Google Shape;1126;p5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Linked lists</a:t>
            </a:r>
            <a:endParaRPr/>
          </a:p>
        </p:txBody>
      </p:sp>
      <p:sp>
        <p:nvSpPr>
          <p:cNvPr id="1127" name="Google Shape;1127;p5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Linear arrays</a:t>
            </a:r>
            <a:endParaRPr/>
          </a:p>
        </p:txBody>
      </p:sp>
      <p:sp>
        <p:nvSpPr>
          <p:cNvPr id="1128" name="Google Shape;1128;p5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Matrix</a:t>
            </a:r>
            <a:endParaRPr/>
          </a:p>
        </p:txBody>
      </p:sp>
      <p:sp>
        <p:nvSpPr>
          <p:cNvPr id="1129" name="Google Shape;1129;p5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52"/>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3</a:t>
            </a:r>
            <a:endParaRPr/>
          </a:p>
        </p:txBody>
      </p:sp>
      <p:sp>
        <p:nvSpPr>
          <p:cNvPr id="1135" name="Google Shape;1135;p52"/>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data structure can retrieve elements using an index?</a:t>
            </a:r>
            <a:endParaRPr/>
          </a:p>
        </p:txBody>
      </p:sp>
      <p:sp>
        <p:nvSpPr>
          <p:cNvPr id="1136" name="Google Shape;1136;p5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Linked lists can retrieve elements using an index.</a:t>
            </a:r>
            <a:endParaRPr/>
          </a:p>
        </p:txBody>
      </p:sp>
      <p:sp>
        <p:nvSpPr>
          <p:cNvPr id="1137" name="Google Shape;1137;p5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Linked lists</a:t>
            </a:r>
            <a:endParaRPr/>
          </a:p>
        </p:txBody>
      </p:sp>
      <p:sp>
        <p:nvSpPr>
          <p:cNvPr id="1138" name="Google Shape;1138;p5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Linked lists</a:t>
            </a:r>
            <a:endParaRPr/>
          </a:p>
        </p:txBody>
      </p:sp>
      <p:sp>
        <p:nvSpPr>
          <p:cNvPr id="1139" name="Google Shape;1139;p5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Linear arrays</a:t>
            </a:r>
            <a:endParaRPr/>
          </a:p>
        </p:txBody>
      </p:sp>
      <p:sp>
        <p:nvSpPr>
          <p:cNvPr id="1140" name="Google Shape;1140;p5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Matrix</a:t>
            </a:r>
            <a:endParaRPr/>
          </a:p>
        </p:txBody>
      </p:sp>
      <p:sp>
        <p:nvSpPr>
          <p:cNvPr id="1141" name="Google Shape;1141;p5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None of the above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1147" name="Google Shape;1147;p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spcBef>
                <a:spcPts val="1000"/>
              </a:spcBef>
              <a:spcAft>
                <a:spcPts val="0"/>
              </a:spcAft>
              <a:buSzPts val="2800"/>
              <a:buNone/>
            </a:pPr>
            <a:endParaRPr/>
          </a:p>
          <a:p>
            <a:pPr marL="50800" lvl="0" indent="0" algn="l" rtl="0">
              <a:spcBef>
                <a:spcPts val="1000"/>
              </a:spcBef>
              <a:spcAft>
                <a:spcPts val="0"/>
              </a:spcAft>
              <a:buClr>
                <a:schemeClr val="dk1"/>
              </a:buClr>
              <a:buSzPts val="2800"/>
              <a:buFont typeface="Arial"/>
              <a:buNone/>
            </a:pPr>
            <a:r>
              <a:rPr lang="en-US"/>
              <a:t>Which data structure allows elements to be inserted and deleted from the ends but not from the middle?</a:t>
            </a:r>
            <a:endParaRPr/>
          </a:p>
          <a:p>
            <a:pPr marL="50800" lvl="0" indent="0" algn="l" rtl="0">
              <a:lnSpc>
                <a:spcPct val="90000"/>
              </a:lnSpc>
              <a:spcBef>
                <a:spcPts val="1000"/>
              </a:spcBef>
              <a:spcAft>
                <a:spcPts val="0"/>
              </a:spcAft>
              <a:buSzPts val="2800"/>
              <a:buNone/>
            </a:pPr>
            <a:endParaRPr/>
          </a:p>
        </p:txBody>
      </p:sp>
      <p:sp>
        <p:nvSpPr>
          <p:cNvPr id="1148" name="Google Shape;1148;p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Circular queue</a:t>
            </a:r>
            <a:endParaRPr/>
          </a:p>
        </p:txBody>
      </p:sp>
      <p:sp>
        <p:nvSpPr>
          <p:cNvPr id="1149" name="Google Shape;1149;p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Dequeue</a:t>
            </a:r>
            <a:endParaRPr/>
          </a:p>
        </p:txBody>
      </p:sp>
      <p:sp>
        <p:nvSpPr>
          <p:cNvPr id="1150" name="Google Shape;1150;p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Priority queue</a:t>
            </a:r>
            <a:endParaRPr/>
          </a:p>
        </p:txBody>
      </p:sp>
      <p:sp>
        <p:nvSpPr>
          <p:cNvPr id="1151" name="Google Shape;1151;p5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Queue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5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4</a:t>
            </a:r>
            <a:endParaRPr/>
          </a:p>
        </p:txBody>
      </p:sp>
      <p:sp>
        <p:nvSpPr>
          <p:cNvPr id="1157" name="Google Shape;1157;p5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Which data structure allows elements to be inserted and deleted from the ends but not from the middle?</a:t>
            </a:r>
            <a:endParaRPr/>
          </a:p>
        </p:txBody>
      </p:sp>
      <p:sp>
        <p:nvSpPr>
          <p:cNvPr id="1158" name="Google Shape;1158;p5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In a dequeue data structure, elements can be inserted in and deleted from both the ends but not from the middle.</a:t>
            </a:r>
            <a:endParaRPr/>
          </a:p>
        </p:txBody>
      </p:sp>
      <p:sp>
        <p:nvSpPr>
          <p:cNvPr id="1159" name="Google Shape;1159;p5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B. Dequeue</a:t>
            </a:r>
            <a:endParaRPr/>
          </a:p>
        </p:txBody>
      </p:sp>
      <p:sp>
        <p:nvSpPr>
          <p:cNvPr id="1160" name="Google Shape;1160;p5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Circular queue</a:t>
            </a:r>
            <a:endParaRPr/>
          </a:p>
        </p:txBody>
      </p:sp>
      <p:sp>
        <p:nvSpPr>
          <p:cNvPr id="1161" name="Google Shape;1161;p5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Dequeue</a:t>
            </a:r>
            <a:endParaRPr/>
          </a:p>
        </p:txBody>
      </p:sp>
      <p:sp>
        <p:nvSpPr>
          <p:cNvPr id="1162" name="Google Shape;1162;p5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Priority queue</a:t>
            </a:r>
            <a:endParaRPr/>
          </a:p>
        </p:txBody>
      </p:sp>
      <p:sp>
        <p:nvSpPr>
          <p:cNvPr id="1163" name="Google Shape;1163;p5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Queue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5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1169" name="Google Shape;1169;p5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In a linked list, every node contains ______________.</a:t>
            </a:r>
            <a:endParaRPr/>
          </a:p>
        </p:txBody>
      </p:sp>
      <p:sp>
        <p:nvSpPr>
          <p:cNvPr id="1170" name="Google Shape;1170;p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One data field and the other field as a pointer to a node</a:t>
            </a:r>
            <a:endParaRPr/>
          </a:p>
        </p:txBody>
      </p:sp>
      <p:sp>
        <p:nvSpPr>
          <p:cNvPr id="1171" name="Google Shape;1171;p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One index-value field and one data field</a:t>
            </a:r>
            <a:endParaRPr/>
          </a:p>
        </p:txBody>
      </p:sp>
      <p:sp>
        <p:nvSpPr>
          <p:cNvPr id="1172" name="Google Shape;1172;p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Two data fields</a:t>
            </a:r>
            <a:endParaRPr/>
          </a:p>
        </p:txBody>
      </p:sp>
      <p:sp>
        <p:nvSpPr>
          <p:cNvPr id="1173" name="Google Shape;1173;p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One index-value field and the other as a pointer to the previous node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
          <p:cNvSpPr txBox="1"/>
          <p:nvPr/>
        </p:nvSpPr>
        <p:spPr>
          <a:xfrm>
            <a:off x="928312" y="1710060"/>
            <a:ext cx="8946900" cy="58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800" b="0" i="0" u="none" strike="noStrike" cap="none">
              <a:solidFill>
                <a:srgbClr val="3F3F3F"/>
              </a:solidFill>
              <a:latin typeface="Open Sans"/>
              <a:ea typeface="Open Sans"/>
              <a:cs typeface="Open Sans"/>
              <a:sym typeface="Open Sans"/>
            </a:endParaRPr>
          </a:p>
        </p:txBody>
      </p:sp>
      <p:sp>
        <p:nvSpPr>
          <p:cNvPr id="439" name="Google Shape;439;p5"/>
          <p:cNvSpPr txBox="1">
            <a:spLocks noGrp="1"/>
          </p:cNvSpPr>
          <p:nvPr>
            <p:ph type="body" idx="1"/>
          </p:nvPr>
        </p:nvSpPr>
        <p:spPr>
          <a:xfrm>
            <a:off x="1487170" y="2468538"/>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sz="2200" b="0" i="0" u="none" strike="noStrike" cap="none">
                <a:solidFill>
                  <a:srgbClr val="3F3F3F"/>
                </a:solidFill>
                <a:latin typeface="Open Sans"/>
                <a:ea typeface="Open Sans"/>
                <a:cs typeface="Open Sans"/>
                <a:sym typeface="Open Sans"/>
              </a:rPr>
              <a:t>Explain </a:t>
            </a:r>
            <a:r>
              <a:rPr lang="en-US">
                <a:solidFill>
                  <a:srgbClr val="3F3F3F"/>
                </a:solidFill>
                <a:latin typeface="Open Sans"/>
                <a:ea typeface="Open Sans"/>
                <a:cs typeface="Open Sans"/>
                <a:sym typeface="Open Sans"/>
              </a:rPr>
              <a:t>a</a:t>
            </a:r>
            <a:r>
              <a:rPr lang="en-US" sz="2200" b="0" i="0" u="none" strike="noStrike" cap="none">
                <a:solidFill>
                  <a:srgbClr val="3F3F3F"/>
                </a:solidFill>
                <a:latin typeface="Open Sans"/>
                <a:ea typeface="Open Sans"/>
                <a:cs typeface="Open Sans"/>
                <a:sym typeface="Open Sans"/>
              </a:rPr>
              <a:t>rrays</a:t>
            </a:r>
            <a:endParaRPr>
              <a:solidFill>
                <a:srgbClr val="3F3F3F"/>
              </a:solidFill>
              <a:latin typeface="Open Sans"/>
              <a:ea typeface="Open Sans"/>
              <a:cs typeface="Open Sans"/>
              <a:sym typeface="Open Sans"/>
            </a:endParaRPr>
          </a:p>
        </p:txBody>
      </p:sp>
      <p:sp>
        <p:nvSpPr>
          <p:cNvPr id="440" name="Google Shape;440;p5"/>
          <p:cNvSpPr txBox="1">
            <a:spLocks noGrp="1"/>
          </p:cNvSpPr>
          <p:nvPr>
            <p:ph type="body" idx="2"/>
          </p:nvPr>
        </p:nvSpPr>
        <p:spPr>
          <a:xfrm>
            <a:off x="1487170" y="3292773"/>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Implement array rotations, order statistics, range queries, and matrix</a:t>
            </a:r>
            <a:endParaRPr>
              <a:solidFill>
                <a:srgbClr val="3F3F3F"/>
              </a:solidFill>
              <a:latin typeface="Open Sans"/>
              <a:ea typeface="Open Sans"/>
              <a:cs typeface="Open Sans"/>
              <a:sym typeface="Open Sans"/>
            </a:endParaRPr>
          </a:p>
        </p:txBody>
      </p:sp>
      <p:sp>
        <p:nvSpPr>
          <p:cNvPr id="441" name="Google Shape;441;p5"/>
          <p:cNvSpPr txBox="1">
            <a:spLocks noGrp="1"/>
          </p:cNvSpPr>
          <p:nvPr>
            <p:ph type="body" idx="3"/>
          </p:nvPr>
        </p:nvSpPr>
        <p:spPr>
          <a:xfrm>
            <a:off x="1487170" y="4117008"/>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Explain linked lists</a:t>
            </a:r>
            <a:endParaRPr>
              <a:solidFill>
                <a:srgbClr val="3F3F3F"/>
              </a:solidFill>
              <a:latin typeface="Open Sans"/>
              <a:ea typeface="Open Sans"/>
              <a:cs typeface="Open Sans"/>
              <a:sym typeface="Open Sans"/>
            </a:endParaRPr>
          </a:p>
        </p:txBody>
      </p:sp>
      <p:sp>
        <p:nvSpPr>
          <p:cNvPr id="442" name="Google Shape;442;p5"/>
          <p:cNvSpPr txBox="1">
            <a:spLocks noGrp="1"/>
          </p:cNvSpPr>
          <p:nvPr>
            <p:ph type="body" idx="4"/>
          </p:nvPr>
        </p:nvSpPr>
        <p:spPr>
          <a:xfrm>
            <a:off x="1487170" y="4941243"/>
            <a:ext cx="8229600" cy="54864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200"/>
              <a:buFont typeface="Arial"/>
              <a:buNone/>
            </a:pPr>
            <a:r>
              <a:rPr lang="en-US">
                <a:solidFill>
                  <a:srgbClr val="3F3F3F"/>
                </a:solidFill>
                <a:latin typeface="Open Sans"/>
                <a:ea typeface="Open Sans"/>
                <a:cs typeface="Open Sans"/>
                <a:sym typeface="Open Sans"/>
              </a:rPr>
              <a:t>Demonstrate singly linked list, circular linked list, and doubly linked list</a:t>
            </a:r>
            <a:endParaRPr>
              <a:solidFill>
                <a:srgbClr val="3F3F3F"/>
              </a:solidFill>
              <a:latin typeface="Open Sans"/>
              <a:ea typeface="Open Sans"/>
              <a:cs typeface="Open Sans"/>
              <a:sym typeface="Open Sans"/>
            </a:endParaRPr>
          </a:p>
        </p:txBody>
      </p:sp>
      <p:sp>
        <p:nvSpPr>
          <p:cNvPr id="443" name="Google Shape;443;p5"/>
          <p:cNvSpPr txBox="1">
            <a:spLocks noGrp="1"/>
          </p:cNvSpPr>
          <p:nvPr>
            <p:ph type="body" idx="4294967295"/>
          </p:nvPr>
        </p:nvSpPr>
        <p:spPr>
          <a:xfrm>
            <a:off x="1495425" y="5765478"/>
            <a:ext cx="8213090" cy="5873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Design and implement the stack</a:t>
            </a:r>
            <a:endParaRPr>
              <a:solidFill>
                <a:srgbClr val="3F3F3F"/>
              </a:solidFill>
              <a:latin typeface="Open Sans"/>
              <a:ea typeface="Open Sans"/>
              <a:cs typeface="Open Sans"/>
              <a:sym typeface="Open Sans"/>
            </a:endParaRPr>
          </a:p>
        </p:txBody>
      </p:sp>
      <p:sp>
        <p:nvSpPr>
          <p:cNvPr id="444" name="Google Shape;444;p5"/>
          <p:cNvSpPr txBox="1">
            <a:spLocks noGrp="1"/>
          </p:cNvSpPr>
          <p:nvPr>
            <p:ph type="body" idx="4294967295"/>
          </p:nvPr>
        </p:nvSpPr>
        <p:spPr>
          <a:xfrm>
            <a:off x="1463040" y="6628449"/>
            <a:ext cx="8277860" cy="58515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200"/>
              <a:buNone/>
            </a:pPr>
            <a:r>
              <a:rPr lang="en-US" sz="2200">
                <a:solidFill>
                  <a:srgbClr val="3F3F3F"/>
                </a:solidFill>
                <a:latin typeface="Open Sans"/>
                <a:ea typeface="Open Sans"/>
                <a:cs typeface="Open Sans"/>
                <a:sym typeface="Open Sans"/>
              </a:rPr>
              <a:t>Design and implement the queue</a:t>
            </a:r>
            <a:endParaRPr>
              <a:solidFill>
                <a:srgbClr val="3F3F3F"/>
              </a:solidFill>
              <a:latin typeface="Open Sans"/>
              <a:ea typeface="Open Sans"/>
              <a:cs typeface="Open Sans"/>
              <a:sym typeface="Open Sans"/>
            </a:endParaRPr>
          </a:p>
        </p:txBody>
      </p:sp>
      <p:pic>
        <p:nvPicPr>
          <p:cNvPr id="445" name="Google Shape;445;p5"/>
          <p:cNvPicPr preferRelativeResize="0"/>
          <p:nvPr/>
        </p:nvPicPr>
        <p:blipFill rotWithShape="1">
          <a:blip r:embed="rId3">
            <a:alphaModFix/>
          </a:blip>
          <a:srcRect/>
          <a:stretch/>
        </p:blipFill>
        <p:spPr>
          <a:xfrm>
            <a:off x="928303" y="2495974"/>
            <a:ext cx="489335" cy="489335"/>
          </a:xfrm>
          <a:prstGeom prst="rect">
            <a:avLst/>
          </a:prstGeom>
          <a:noFill/>
          <a:ln>
            <a:noFill/>
          </a:ln>
        </p:spPr>
      </p:pic>
      <p:pic>
        <p:nvPicPr>
          <p:cNvPr id="446" name="Google Shape;446;p5"/>
          <p:cNvPicPr preferRelativeResize="0"/>
          <p:nvPr/>
        </p:nvPicPr>
        <p:blipFill rotWithShape="1">
          <a:blip r:embed="rId3">
            <a:alphaModFix/>
          </a:blip>
          <a:srcRect/>
          <a:stretch/>
        </p:blipFill>
        <p:spPr>
          <a:xfrm>
            <a:off x="928303" y="4109532"/>
            <a:ext cx="489335" cy="489335"/>
          </a:xfrm>
          <a:prstGeom prst="rect">
            <a:avLst/>
          </a:prstGeom>
          <a:noFill/>
          <a:ln>
            <a:noFill/>
          </a:ln>
        </p:spPr>
      </p:pic>
      <p:pic>
        <p:nvPicPr>
          <p:cNvPr id="447" name="Google Shape;447;p5"/>
          <p:cNvPicPr preferRelativeResize="0"/>
          <p:nvPr/>
        </p:nvPicPr>
        <p:blipFill rotWithShape="1">
          <a:blip r:embed="rId3">
            <a:alphaModFix/>
          </a:blip>
          <a:srcRect/>
          <a:stretch/>
        </p:blipFill>
        <p:spPr>
          <a:xfrm>
            <a:off x="928303" y="6625448"/>
            <a:ext cx="489335" cy="489335"/>
          </a:xfrm>
          <a:prstGeom prst="rect">
            <a:avLst/>
          </a:prstGeom>
          <a:noFill/>
          <a:ln>
            <a:noFill/>
          </a:ln>
        </p:spPr>
      </p:pic>
      <p:pic>
        <p:nvPicPr>
          <p:cNvPr id="448" name="Google Shape;448;p5"/>
          <p:cNvPicPr preferRelativeResize="0"/>
          <p:nvPr/>
        </p:nvPicPr>
        <p:blipFill rotWithShape="1">
          <a:blip r:embed="rId3">
            <a:alphaModFix/>
          </a:blip>
          <a:srcRect/>
          <a:stretch/>
        </p:blipFill>
        <p:spPr>
          <a:xfrm>
            <a:off x="928303" y="4768050"/>
            <a:ext cx="489335" cy="489335"/>
          </a:xfrm>
          <a:prstGeom prst="rect">
            <a:avLst/>
          </a:prstGeom>
          <a:noFill/>
          <a:ln>
            <a:noFill/>
          </a:ln>
        </p:spPr>
      </p:pic>
      <p:pic>
        <p:nvPicPr>
          <p:cNvPr id="449" name="Google Shape;449;p5"/>
          <p:cNvPicPr preferRelativeResize="0"/>
          <p:nvPr/>
        </p:nvPicPr>
        <p:blipFill rotWithShape="1">
          <a:blip r:embed="rId3">
            <a:alphaModFix/>
          </a:blip>
          <a:srcRect/>
          <a:stretch/>
        </p:blipFill>
        <p:spPr>
          <a:xfrm>
            <a:off x="928303" y="3184972"/>
            <a:ext cx="489335" cy="489335"/>
          </a:xfrm>
          <a:prstGeom prst="rect">
            <a:avLst/>
          </a:prstGeom>
          <a:noFill/>
          <a:ln>
            <a:noFill/>
          </a:ln>
        </p:spPr>
      </p:pic>
      <p:pic>
        <p:nvPicPr>
          <p:cNvPr id="450" name="Google Shape;450;p5"/>
          <p:cNvPicPr preferRelativeResize="0"/>
          <p:nvPr/>
        </p:nvPicPr>
        <p:blipFill rotWithShape="1">
          <a:blip r:embed="rId3">
            <a:alphaModFix/>
          </a:blip>
          <a:srcRect/>
          <a:stretch/>
        </p:blipFill>
        <p:spPr>
          <a:xfrm>
            <a:off x="928303" y="5773890"/>
            <a:ext cx="489335" cy="4893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5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50800" lvl="0" indent="0" algn="ctr" rtl="0">
              <a:lnSpc>
                <a:spcPct val="90000"/>
              </a:lnSpc>
              <a:spcBef>
                <a:spcPts val="1000"/>
              </a:spcBef>
              <a:spcAft>
                <a:spcPts val="0"/>
              </a:spcAft>
              <a:buSzPts val="2800"/>
              <a:buNone/>
            </a:pPr>
            <a:r>
              <a:rPr lang="en-US"/>
              <a:t>5</a:t>
            </a:r>
            <a:endParaRPr/>
          </a:p>
        </p:txBody>
      </p:sp>
      <p:sp>
        <p:nvSpPr>
          <p:cNvPr id="1179" name="Google Shape;1179;p5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50800" lvl="0" indent="0" algn="l" rtl="0">
              <a:lnSpc>
                <a:spcPct val="90000"/>
              </a:lnSpc>
              <a:spcBef>
                <a:spcPts val="1000"/>
              </a:spcBef>
              <a:spcAft>
                <a:spcPts val="0"/>
              </a:spcAft>
              <a:buSzPts val="2800"/>
              <a:buNone/>
            </a:pPr>
            <a:r>
              <a:rPr lang="en-US"/>
              <a:t>In a linked list, every node contains ______________.</a:t>
            </a:r>
            <a:endParaRPr/>
          </a:p>
        </p:txBody>
      </p:sp>
      <p:sp>
        <p:nvSpPr>
          <p:cNvPr id="1180" name="Google Shape;1180;p5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50800" lvl="0" indent="0" algn="l" rtl="0">
              <a:lnSpc>
                <a:spcPct val="90000"/>
              </a:lnSpc>
              <a:spcBef>
                <a:spcPts val="1000"/>
              </a:spcBef>
              <a:spcAft>
                <a:spcPts val="0"/>
              </a:spcAft>
              <a:buSzPts val="2800"/>
              <a:buNone/>
            </a:pPr>
            <a:r>
              <a:rPr lang="en-US"/>
              <a:t>In a linked list, every node contains two fields: one data field and the other field as a pointer to a node.</a:t>
            </a:r>
            <a:endParaRPr/>
          </a:p>
        </p:txBody>
      </p:sp>
      <p:sp>
        <p:nvSpPr>
          <p:cNvPr id="1181" name="Google Shape;1181;p5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50800" lvl="0" indent="0" algn="l" rtl="0">
              <a:lnSpc>
                <a:spcPct val="90000"/>
              </a:lnSpc>
              <a:spcBef>
                <a:spcPts val="1000"/>
              </a:spcBef>
              <a:spcAft>
                <a:spcPts val="0"/>
              </a:spcAft>
              <a:buSzPts val="2800"/>
              <a:buNone/>
            </a:pPr>
            <a:r>
              <a:rPr lang="en-US"/>
              <a:t>A. One data field and the other field as a pointer to a node</a:t>
            </a:r>
            <a:endParaRPr/>
          </a:p>
        </p:txBody>
      </p:sp>
      <p:sp>
        <p:nvSpPr>
          <p:cNvPr id="1182" name="Google Shape;1182;p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solidFill>
                  <a:srgbClr val="333333"/>
                </a:solidFill>
              </a:rPr>
              <a:t>One data field and the other field as a pointer to a node</a:t>
            </a:r>
            <a:endParaRPr/>
          </a:p>
        </p:txBody>
      </p:sp>
      <p:sp>
        <p:nvSpPr>
          <p:cNvPr id="1183" name="Google Shape;1183;p5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One index-value field and one data field</a:t>
            </a:r>
            <a:endParaRPr/>
          </a:p>
        </p:txBody>
      </p:sp>
      <p:sp>
        <p:nvSpPr>
          <p:cNvPr id="1184" name="Google Shape;1184;p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Two data fields</a:t>
            </a:r>
            <a:endParaRPr/>
          </a:p>
        </p:txBody>
      </p:sp>
      <p:sp>
        <p:nvSpPr>
          <p:cNvPr id="1185" name="Google Shape;1185;p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50800" lvl="0" indent="0" algn="l" rtl="0">
              <a:lnSpc>
                <a:spcPct val="90000"/>
              </a:lnSpc>
              <a:spcBef>
                <a:spcPts val="1000"/>
              </a:spcBef>
              <a:spcAft>
                <a:spcPts val="0"/>
              </a:spcAft>
              <a:buSzPts val="2800"/>
              <a:buNone/>
            </a:pPr>
            <a:r>
              <a:rPr lang="en-US"/>
              <a:t>One index-value field and the other as a pointer to the previous node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57"/>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t>Longest Increasing Subsequence</a:t>
            </a:r>
            <a:endParaRPr/>
          </a:p>
        </p:txBody>
      </p:sp>
      <p:sp>
        <p:nvSpPr>
          <p:cNvPr id="1192" name="Google Shape;1192;p57"/>
          <p:cNvSpPr txBox="1">
            <a:spLocks noGrp="1"/>
          </p:cNvSpPr>
          <p:nvPr>
            <p:ph type="body" idx="1"/>
          </p:nvPr>
        </p:nvSpPr>
        <p:spPr>
          <a:xfrm>
            <a:off x="4699001" y="1770191"/>
            <a:ext cx="9956800" cy="552741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00"/>
              <a:buNone/>
            </a:pPr>
            <a:r>
              <a:rPr lang="en-US" b="1">
                <a:latin typeface="Open Sans"/>
                <a:ea typeface="Open Sans"/>
                <a:cs typeface="Open Sans"/>
                <a:sym typeface="Open Sans"/>
              </a:rPr>
              <a:t>Problem Statement: </a:t>
            </a:r>
            <a:endParaRPr b="1">
              <a:latin typeface="Open Sans"/>
              <a:ea typeface="Open Sans"/>
              <a:cs typeface="Open Sans"/>
              <a:sym typeface="Open Sans"/>
            </a:endParaRPr>
          </a:p>
          <a:p>
            <a:pPr marL="0" lvl="0" indent="0" algn="l" rtl="0">
              <a:lnSpc>
                <a:spcPct val="90000"/>
              </a:lnSpc>
              <a:spcBef>
                <a:spcPts val="0"/>
              </a:spcBef>
              <a:spcAft>
                <a:spcPts val="0"/>
              </a:spcAft>
              <a:buClr>
                <a:srgbClr val="000000"/>
              </a:buClr>
              <a:buSzPts val="2200"/>
              <a:buNone/>
            </a:pPr>
            <a:r>
              <a:rPr lang="en-US"/>
              <a:t>As a developer, you are given a project to find out the longest increasing subsequence.</a:t>
            </a:r>
            <a:endParaRPr>
              <a:latin typeface="Open Sans"/>
              <a:ea typeface="Open Sans"/>
              <a:cs typeface="Open Sans"/>
              <a:sym typeface="Open Sans"/>
            </a:endParaRPr>
          </a:p>
        </p:txBody>
      </p:sp>
      <p:sp>
        <p:nvSpPr>
          <p:cNvPr id="1193" name="Google Shape;1193;p57"/>
          <p:cNvSpPr txBox="1"/>
          <p:nvPr/>
        </p:nvSpPr>
        <p:spPr>
          <a:xfrm>
            <a:off x="12268200" y="1441497"/>
            <a:ext cx="3503257" cy="29205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F547B"/>
              </a:buClr>
              <a:buSzPts val="700"/>
              <a:buFont typeface="Arial"/>
              <a:buNone/>
            </a:pPr>
            <a:r>
              <a:rPr lang="en-US" sz="2200" b="1" i="0" u="none" strike="noStrike" cap="none">
                <a:solidFill>
                  <a:schemeClr val="lt1"/>
                </a:solidFill>
                <a:latin typeface="Open Sans"/>
                <a:ea typeface="Open Sans"/>
                <a:cs typeface="Open Sans"/>
                <a:sym typeface="Open Sans"/>
              </a:rPr>
              <a:t>Duration: 30 min.</a:t>
            </a:r>
            <a:endParaRPr sz="22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solidFill>
                  <a:schemeClr val="lt1"/>
                </a:solidFill>
                <a:latin typeface="Open Sans"/>
                <a:ea typeface="Open Sans"/>
                <a:cs typeface="Open Sans"/>
                <a:sym typeface="Open Sans"/>
              </a:rPr>
              <a:t>Data Structures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Data Structures</a:t>
            </a:r>
            <a:endParaRPr/>
          </a:p>
        </p:txBody>
      </p:sp>
      <p:grpSp>
        <p:nvGrpSpPr>
          <p:cNvPr id="462" name="Google Shape;462;p7"/>
          <p:cNvGrpSpPr/>
          <p:nvPr/>
        </p:nvGrpSpPr>
        <p:grpSpPr>
          <a:xfrm>
            <a:off x="5701453" y="2268144"/>
            <a:ext cx="4853094" cy="5468673"/>
            <a:chOff x="5701454" y="2268144"/>
            <a:chExt cx="4853094" cy="5468673"/>
          </a:xfrm>
        </p:grpSpPr>
        <p:sp>
          <p:nvSpPr>
            <p:cNvPr id="463" name="Google Shape;463;p7"/>
            <p:cNvSpPr/>
            <p:nvPr/>
          </p:nvSpPr>
          <p:spPr>
            <a:xfrm flipH="1">
              <a:off x="5701454" y="2268144"/>
              <a:ext cx="4853094" cy="5468673"/>
            </a:xfrm>
            <a:custGeom>
              <a:avLst/>
              <a:gdLst/>
              <a:ahLst/>
              <a:cxnLst/>
              <a:rect l="l" t="t" r="r" b="b"/>
              <a:pathLst>
                <a:path w="1776" h="2001" extrusionOk="0">
                  <a:moveTo>
                    <a:pt x="840" y="648"/>
                  </a:moveTo>
                  <a:cubicBezTo>
                    <a:pt x="872" y="590"/>
                    <a:pt x="932" y="555"/>
                    <a:pt x="997" y="555"/>
                  </a:cubicBezTo>
                  <a:cubicBezTo>
                    <a:pt x="1044" y="555"/>
                    <a:pt x="1089" y="573"/>
                    <a:pt x="1123" y="606"/>
                  </a:cubicBezTo>
                  <a:cubicBezTo>
                    <a:pt x="1193" y="691"/>
                    <a:pt x="1296" y="739"/>
                    <a:pt x="1406" y="739"/>
                  </a:cubicBezTo>
                  <a:cubicBezTo>
                    <a:pt x="1610" y="739"/>
                    <a:pt x="1776" y="573"/>
                    <a:pt x="1776" y="370"/>
                  </a:cubicBezTo>
                  <a:cubicBezTo>
                    <a:pt x="1776" y="166"/>
                    <a:pt x="1610" y="0"/>
                    <a:pt x="1406" y="0"/>
                  </a:cubicBezTo>
                  <a:cubicBezTo>
                    <a:pt x="1322" y="0"/>
                    <a:pt x="1239" y="30"/>
                    <a:pt x="1174" y="83"/>
                  </a:cubicBezTo>
                  <a:cubicBezTo>
                    <a:pt x="1111" y="133"/>
                    <a:pt x="1067" y="204"/>
                    <a:pt x="1048" y="281"/>
                  </a:cubicBezTo>
                  <a:cubicBezTo>
                    <a:pt x="1047" y="283"/>
                    <a:pt x="1047" y="283"/>
                    <a:pt x="1047" y="283"/>
                  </a:cubicBezTo>
                  <a:cubicBezTo>
                    <a:pt x="1021" y="357"/>
                    <a:pt x="951" y="406"/>
                    <a:pt x="873" y="406"/>
                  </a:cubicBezTo>
                  <a:cubicBezTo>
                    <a:pt x="839" y="406"/>
                    <a:pt x="807" y="397"/>
                    <a:pt x="778" y="380"/>
                  </a:cubicBezTo>
                  <a:cubicBezTo>
                    <a:pt x="708" y="286"/>
                    <a:pt x="589" y="228"/>
                    <a:pt x="467" y="228"/>
                  </a:cubicBezTo>
                  <a:cubicBezTo>
                    <a:pt x="263" y="228"/>
                    <a:pt x="98" y="394"/>
                    <a:pt x="98" y="597"/>
                  </a:cubicBezTo>
                  <a:cubicBezTo>
                    <a:pt x="98" y="801"/>
                    <a:pt x="263" y="967"/>
                    <a:pt x="467" y="967"/>
                  </a:cubicBezTo>
                  <a:cubicBezTo>
                    <a:pt x="494" y="967"/>
                    <a:pt x="521" y="964"/>
                    <a:pt x="547" y="959"/>
                  </a:cubicBezTo>
                  <a:cubicBezTo>
                    <a:pt x="548" y="959"/>
                    <a:pt x="548" y="959"/>
                    <a:pt x="548" y="959"/>
                  </a:cubicBezTo>
                  <a:cubicBezTo>
                    <a:pt x="552" y="959"/>
                    <a:pt x="555" y="959"/>
                    <a:pt x="558" y="959"/>
                  </a:cubicBezTo>
                  <a:cubicBezTo>
                    <a:pt x="701" y="959"/>
                    <a:pt x="818" y="1071"/>
                    <a:pt x="825" y="1212"/>
                  </a:cubicBezTo>
                  <a:cubicBezTo>
                    <a:pt x="824" y="1241"/>
                    <a:pt x="824" y="1241"/>
                    <a:pt x="824" y="1241"/>
                  </a:cubicBezTo>
                  <a:cubicBezTo>
                    <a:pt x="817" y="1313"/>
                    <a:pt x="753" y="1370"/>
                    <a:pt x="680" y="1370"/>
                  </a:cubicBezTo>
                  <a:cubicBezTo>
                    <a:pt x="656" y="1370"/>
                    <a:pt x="631" y="1364"/>
                    <a:pt x="610" y="1352"/>
                  </a:cubicBezTo>
                  <a:cubicBezTo>
                    <a:pt x="543" y="1294"/>
                    <a:pt x="458" y="1262"/>
                    <a:pt x="369" y="1262"/>
                  </a:cubicBezTo>
                  <a:cubicBezTo>
                    <a:pt x="165" y="1262"/>
                    <a:pt x="0" y="1428"/>
                    <a:pt x="0" y="1632"/>
                  </a:cubicBezTo>
                  <a:cubicBezTo>
                    <a:pt x="0" y="1835"/>
                    <a:pt x="165" y="2001"/>
                    <a:pt x="369" y="2001"/>
                  </a:cubicBezTo>
                  <a:cubicBezTo>
                    <a:pt x="457" y="2001"/>
                    <a:pt x="543" y="1969"/>
                    <a:pt x="610" y="1912"/>
                  </a:cubicBezTo>
                  <a:cubicBezTo>
                    <a:pt x="675" y="1855"/>
                    <a:pt x="719" y="1777"/>
                    <a:pt x="733" y="1692"/>
                  </a:cubicBezTo>
                  <a:cubicBezTo>
                    <a:pt x="749" y="1624"/>
                    <a:pt x="810" y="1575"/>
                    <a:pt x="880" y="1575"/>
                  </a:cubicBezTo>
                  <a:cubicBezTo>
                    <a:pt x="907" y="1575"/>
                    <a:pt x="933" y="1582"/>
                    <a:pt x="956" y="1595"/>
                  </a:cubicBezTo>
                  <a:cubicBezTo>
                    <a:pt x="960" y="1597"/>
                    <a:pt x="960" y="1597"/>
                    <a:pt x="960" y="1597"/>
                  </a:cubicBezTo>
                  <a:cubicBezTo>
                    <a:pt x="1025" y="1649"/>
                    <a:pt x="1106" y="1678"/>
                    <a:pt x="1189" y="1678"/>
                  </a:cubicBezTo>
                  <a:cubicBezTo>
                    <a:pt x="1393" y="1678"/>
                    <a:pt x="1559" y="1512"/>
                    <a:pt x="1559" y="1308"/>
                  </a:cubicBezTo>
                  <a:cubicBezTo>
                    <a:pt x="1559" y="1105"/>
                    <a:pt x="1393" y="939"/>
                    <a:pt x="1189" y="939"/>
                  </a:cubicBezTo>
                  <a:cubicBezTo>
                    <a:pt x="1159" y="939"/>
                    <a:pt x="1129" y="943"/>
                    <a:pt x="1100" y="950"/>
                  </a:cubicBezTo>
                  <a:cubicBezTo>
                    <a:pt x="1066" y="960"/>
                    <a:pt x="1066" y="960"/>
                    <a:pt x="1066" y="960"/>
                  </a:cubicBezTo>
                  <a:cubicBezTo>
                    <a:pt x="1064" y="960"/>
                    <a:pt x="1062" y="961"/>
                    <a:pt x="1060" y="962"/>
                  </a:cubicBezTo>
                  <a:cubicBezTo>
                    <a:pt x="1056" y="964"/>
                    <a:pt x="1051" y="966"/>
                    <a:pt x="1046" y="968"/>
                  </a:cubicBezTo>
                  <a:cubicBezTo>
                    <a:pt x="1027" y="975"/>
                    <a:pt x="1006" y="978"/>
                    <a:pt x="985" y="978"/>
                  </a:cubicBezTo>
                  <a:cubicBezTo>
                    <a:pt x="907" y="978"/>
                    <a:pt x="811" y="831"/>
                    <a:pt x="825" y="706"/>
                  </a:cubicBezTo>
                  <a:cubicBezTo>
                    <a:pt x="828" y="687"/>
                    <a:pt x="836" y="668"/>
                    <a:pt x="840" y="648"/>
                  </a:cubicBezTo>
                </a:path>
              </a:pathLst>
            </a:custGeom>
            <a:solidFill>
              <a:srgbClr val="E6E6E6"/>
            </a:solidFill>
            <a:ln>
              <a:noFill/>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rgbClr val="000000"/>
                </a:solidFill>
                <a:latin typeface="Calibri"/>
                <a:ea typeface="Calibri"/>
                <a:cs typeface="Calibri"/>
                <a:sym typeface="Calibri"/>
              </a:endParaRPr>
            </a:p>
          </p:txBody>
        </p:sp>
        <p:sp>
          <p:nvSpPr>
            <p:cNvPr id="464" name="Google Shape;464;p7"/>
            <p:cNvSpPr/>
            <p:nvPr/>
          </p:nvSpPr>
          <p:spPr>
            <a:xfrm flipH="1">
              <a:off x="8781891" y="5974377"/>
              <a:ext cx="1504461" cy="1504461"/>
            </a:xfrm>
            <a:prstGeom prst="ellipse">
              <a:avLst/>
            </a:prstGeom>
            <a:solidFill>
              <a:srgbClr val="4CD0C3"/>
            </a:solidFill>
            <a:ln w="76200" cap="flat" cmpd="sng">
              <a:solidFill>
                <a:srgbClr val="92E2DA"/>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rgbClr val="000000"/>
                </a:solidFill>
                <a:latin typeface="Calibri"/>
                <a:ea typeface="Calibri"/>
                <a:cs typeface="Calibri"/>
                <a:sym typeface="Calibri"/>
              </a:endParaRPr>
            </a:p>
          </p:txBody>
        </p:sp>
        <p:sp>
          <p:nvSpPr>
            <p:cNvPr id="465" name="Google Shape;465;p7"/>
            <p:cNvSpPr/>
            <p:nvPr/>
          </p:nvSpPr>
          <p:spPr>
            <a:xfrm flipH="1">
              <a:off x="5957880" y="2511328"/>
              <a:ext cx="1501905" cy="1504461"/>
            </a:xfrm>
            <a:prstGeom prst="ellipse">
              <a:avLst/>
            </a:prstGeom>
            <a:solidFill>
              <a:srgbClr val="D14358"/>
            </a:solidFill>
            <a:ln w="76200" cap="flat" cmpd="sng">
              <a:solidFill>
                <a:srgbClr val="E38D99"/>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Open Sans"/>
                <a:ea typeface="Open Sans"/>
                <a:cs typeface="Open Sans"/>
                <a:sym typeface="Open Sans"/>
              </a:endParaRPr>
            </a:p>
          </p:txBody>
        </p:sp>
        <p:sp>
          <p:nvSpPr>
            <p:cNvPr id="466" name="Google Shape;466;p7"/>
            <p:cNvSpPr/>
            <p:nvPr/>
          </p:nvSpPr>
          <p:spPr>
            <a:xfrm flipH="1">
              <a:off x="8546899" y="3131486"/>
              <a:ext cx="1504461" cy="1504461"/>
            </a:xfrm>
            <a:prstGeom prst="ellipse">
              <a:avLst/>
            </a:prstGeom>
            <a:solidFill>
              <a:srgbClr val="F29B26"/>
            </a:solidFill>
            <a:ln w="76200" cap="flat" cmpd="sng">
              <a:solidFill>
                <a:srgbClr val="F9D29D"/>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rgbClr val="000000"/>
                </a:solidFill>
                <a:latin typeface="Calibri"/>
                <a:ea typeface="Calibri"/>
                <a:cs typeface="Calibri"/>
                <a:sym typeface="Calibri"/>
              </a:endParaRPr>
            </a:p>
          </p:txBody>
        </p:sp>
        <p:sp>
          <p:nvSpPr>
            <p:cNvPr id="467" name="Google Shape;467;p7"/>
            <p:cNvSpPr/>
            <p:nvPr/>
          </p:nvSpPr>
          <p:spPr>
            <a:xfrm flipH="1">
              <a:off x="6544359" y="5082941"/>
              <a:ext cx="1504461" cy="1504461"/>
            </a:xfrm>
            <a:prstGeom prst="ellipse">
              <a:avLst/>
            </a:prstGeom>
            <a:solidFill>
              <a:srgbClr val="9BBB5C"/>
            </a:solidFill>
            <a:ln w="76200" cap="flat" cmpd="sng">
              <a:solidFill>
                <a:srgbClr val="BDD292"/>
              </a:solidFill>
              <a:prstDash val="solid"/>
              <a:round/>
              <a:headEnd type="none" w="sm" len="sm"/>
              <a:tailEnd type="none" w="sm" len="sm"/>
            </a:ln>
          </p:spPr>
          <p:txBody>
            <a:bodyPr spcFirstLastPara="1" wrap="square" lIns="162525" tIns="81250" rIns="162525" bIns="81250" anchor="t" anchorCtr="0">
              <a:noAutofit/>
            </a:bodyPr>
            <a:lstStyle/>
            <a:p>
              <a:pPr marL="0" marR="0" lvl="0" indent="0" algn="l" rtl="0">
                <a:lnSpc>
                  <a:spcPct val="100000"/>
                </a:lnSpc>
                <a:spcBef>
                  <a:spcPts val="0"/>
                </a:spcBef>
                <a:spcAft>
                  <a:spcPts val="0"/>
                </a:spcAft>
                <a:buClr>
                  <a:srgbClr val="000000"/>
                </a:buClr>
                <a:buSzPts val="3199"/>
                <a:buFont typeface="Arial"/>
                <a:buNone/>
              </a:pPr>
              <a:endParaRPr sz="3199" b="0" i="0" u="none" strike="noStrike" cap="none">
                <a:solidFill>
                  <a:srgbClr val="000000"/>
                </a:solidFill>
                <a:latin typeface="Calibri"/>
                <a:ea typeface="Calibri"/>
                <a:cs typeface="Calibri"/>
                <a:sym typeface="Calibri"/>
              </a:endParaRPr>
            </a:p>
          </p:txBody>
        </p:sp>
      </p:grpSp>
      <p:sp>
        <p:nvSpPr>
          <p:cNvPr id="468" name="Google Shape;468;p7"/>
          <p:cNvSpPr/>
          <p:nvPr/>
        </p:nvSpPr>
        <p:spPr>
          <a:xfrm>
            <a:off x="449357" y="2229953"/>
            <a:ext cx="5180232" cy="2067213"/>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 structures are specialized ways to store and retrieve the data.</a:t>
            </a:r>
            <a:endParaRPr sz="2200" b="0" i="0" u="none" strike="noStrike" cap="none">
              <a:solidFill>
                <a:srgbClr val="3F3F3F"/>
              </a:solidFill>
              <a:latin typeface="Open Sans"/>
              <a:ea typeface="Open Sans"/>
              <a:cs typeface="Open Sans"/>
              <a:sym typeface="Open Sans"/>
            </a:endParaRPr>
          </a:p>
        </p:txBody>
      </p:sp>
      <p:pic>
        <p:nvPicPr>
          <p:cNvPr id="469" name="Google Shape;469;p7"/>
          <p:cNvPicPr preferRelativeResize="0"/>
          <p:nvPr/>
        </p:nvPicPr>
        <p:blipFill rotWithShape="1">
          <a:blip r:embed="rId3">
            <a:alphaModFix/>
          </a:blip>
          <a:srcRect/>
          <a:stretch/>
        </p:blipFill>
        <p:spPr>
          <a:xfrm>
            <a:off x="6348873" y="2859137"/>
            <a:ext cx="808843" cy="808843"/>
          </a:xfrm>
          <a:prstGeom prst="rect">
            <a:avLst/>
          </a:prstGeom>
          <a:noFill/>
          <a:ln>
            <a:noFill/>
          </a:ln>
          <a:effectLst>
            <a:outerShdw blurRad="50800" dist="38100" dir="2700000" algn="tl" rotWithShape="0">
              <a:srgbClr val="000000">
                <a:alpha val="40000"/>
              </a:srgbClr>
            </a:outerShdw>
          </a:effectLst>
        </p:spPr>
      </p:pic>
      <p:sp>
        <p:nvSpPr>
          <p:cNvPr id="470" name="Google Shape;470;p7"/>
          <p:cNvSpPr/>
          <p:nvPr/>
        </p:nvSpPr>
        <p:spPr>
          <a:xfrm>
            <a:off x="562924" y="4801563"/>
            <a:ext cx="5698255" cy="2067213"/>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General data structure types are arrays, stacks, queues, and trees.</a:t>
            </a:r>
            <a:endParaRPr sz="2200" b="0" i="0" u="none" strike="noStrike" cap="none">
              <a:solidFill>
                <a:srgbClr val="3F3F3F"/>
              </a:solidFill>
              <a:latin typeface="Open Sans"/>
              <a:ea typeface="Open Sans"/>
              <a:cs typeface="Open Sans"/>
              <a:sym typeface="Open Sans"/>
            </a:endParaRPr>
          </a:p>
        </p:txBody>
      </p:sp>
      <p:pic>
        <p:nvPicPr>
          <p:cNvPr id="471" name="Google Shape;471;p7"/>
          <p:cNvPicPr preferRelativeResize="0"/>
          <p:nvPr/>
        </p:nvPicPr>
        <p:blipFill rotWithShape="1">
          <a:blip r:embed="rId4">
            <a:alphaModFix/>
          </a:blip>
          <a:srcRect/>
          <a:stretch/>
        </p:blipFill>
        <p:spPr>
          <a:xfrm>
            <a:off x="6954288" y="5489514"/>
            <a:ext cx="684600" cy="684600"/>
          </a:xfrm>
          <a:prstGeom prst="rect">
            <a:avLst/>
          </a:prstGeom>
          <a:noFill/>
          <a:ln>
            <a:noFill/>
          </a:ln>
          <a:effectLst>
            <a:outerShdw blurRad="50800" dist="38100" dir="2700000" algn="tl" rotWithShape="0">
              <a:srgbClr val="000000">
                <a:alpha val="40000"/>
              </a:srgbClr>
            </a:outerShdw>
          </a:effectLst>
        </p:spPr>
      </p:pic>
      <p:sp>
        <p:nvSpPr>
          <p:cNvPr id="472" name="Google Shape;472;p7"/>
          <p:cNvSpPr/>
          <p:nvPr/>
        </p:nvSpPr>
        <p:spPr>
          <a:xfrm>
            <a:off x="10392386" y="2634373"/>
            <a:ext cx="5698255" cy="2067213"/>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Data structures are used to gather information from the user to process, maintain, and retrieve the information.</a:t>
            </a:r>
            <a:endParaRPr sz="2200" b="0" i="0" u="none" strike="noStrike" cap="none">
              <a:solidFill>
                <a:srgbClr val="3F3F3F"/>
              </a:solidFill>
              <a:latin typeface="Open Sans"/>
              <a:ea typeface="Open Sans"/>
              <a:cs typeface="Open Sans"/>
              <a:sym typeface="Open Sans"/>
            </a:endParaRPr>
          </a:p>
        </p:txBody>
      </p:sp>
      <p:sp>
        <p:nvSpPr>
          <p:cNvPr id="473" name="Google Shape;473;p7"/>
          <p:cNvSpPr/>
          <p:nvPr/>
        </p:nvSpPr>
        <p:spPr>
          <a:xfrm>
            <a:off x="10512844" y="5693000"/>
            <a:ext cx="5180232" cy="2067213"/>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Appropriate data structures help the code run smoothly.</a:t>
            </a:r>
            <a:endParaRPr sz="2200" b="0" i="0" u="none" strike="noStrike" cap="none">
              <a:solidFill>
                <a:srgbClr val="3F3F3F"/>
              </a:solidFill>
              <a:latin typeface="Open Sans"/>
              <a:ea typeface="Open Sans"/>
              <a:cs typeface="Open Sans"/>
              <a:sym typeface="Open Sans"/>
            </a:endParaRPr>
          </a:p>
        </p:txBody>
      </p:sp>
      <p:pic>
        <p:nvPicPr>
          <p:cNvPr id="474" name="Google Shape;474;p7"/>
          <p:cNvPicPr preferRelativeResize="0"/>
          <p:nvPr/>
        </p:nvPicPr>
        <p:blipFill rotWithShape="1">
          <a:blip r:embed="rId5">
            <a:alphaModFix/>
          </a:blip>
          <a:srcRect/>
          <a:stretch/>
        </p:blipFill>
        <p:spPr>
          <a:xfrm>
            <a:off x="8839317" y="3423905"/>
            <a:ext cx="919621" cy="919621"/>
          </a:xfrm>
          <a:prstGeom prst="rect">
            <a:avLst/>
          </a:prstGeom>
          <a:noFill/>
          <a:ln>
            <a:noFill/>
          </a:ln>
          <a:effectLst>
            <a:outerShdw blurRad="50800" dist="38100" dir="2700000" algn="tl" rotWithShape="0">
              <a:srgbClr val="000000">
                <a:alpha val="40000"/>
              </a:srgbClr>
            </a:outerShdw>
          </a:effectLst>
        </p:spPr>
      </p:pic>
      <p:pic>
        <p:nvPicPr>
          <p:cNvPr id="475" name="Google Shape;475;p7"/>
          <p:cNvPicPr preferRelativeResize="0"/>
          <p:nvPr/>
        </p:nvPicPr>
        <p:blipFill rotWithShape="1">
          <a:blip r:embed="rId6">
            <a:alphaModFix/>
          </a:blip>
          <a:srcRect/>
          <a:stretch/>
        </p:blipFill>
        <p:spPr>
          <a:xfrm>
            <a:off x="9068200" y="6204093"/>
            <a:ext cx="1045025" cy="1045025"/>
          </a:xfrm>
          <a:prstGeom prst="rect">
            <a:avLst/>
          </a:prstGeom>
          <a:noFill/>
          <a:ln>
            <a:noFill/>
          </a:ln>
          <a:effectLst>
            <a:outerShdw blurRad="50800" dist="38100" dir="2700000" algn="tl" rotWithShape="0">
              <a:srgbClr val="000000">
                <a:alpha val="40000"/>
              </a:srgbClr>
            </a:outerShdw>
          </a:effectLst>
        </p:spPr>
      </p:pic>
      <p:pic>
        <p:nvPicPr>
          <p:cNvPr id="476" name="Google Shape;476;p7"/>
          <p:cNvPicPr preferRelativeResize="0"/>
          <p:nvPr/>
        </p:nvPicPr>
        <p:blipFill rotWithShape="1">
          <a:blip r:embed="rId7">
            <a:alphaModFix/>
          </a:blip>
          <a:srcRect/>
          <a:stretch/>
        </p:blipFill>
        <p:spPr>
          <a:xfrm>
            <a:off x="5875150" y="603150"/>
            <a:ext cx="4511299" cy="36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50800" lvl="0" indent="0" algn="ctr" rtl="0">
              <a:lnSpc>
                <a:spcPct val="90000"/>
              </a:lnSpc>
              <a:spcBef>
                <a:spcPts val="1000"/>
              </a:spcBef>
              <a:spcAft>
                <a:spcPts val="0"/>
              </a:spcAft>
              <a:buSzPts val="2800"/>
              <a:buNone/>
            </a:pPr>
            <a:r>
              <a:rPr lang="en-US"/>
              <a:t>Arrays</a:t>
            </a:r>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2778</Words>
  <Application>Microsoft Office PowerPoint</Application>
  <PresentationFormat>Custom</PresentationFormat>
  <Paragraphs>526</Paragraphs>
  <Slides>61</Slides>
  <Notes>61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61</vt:i4>
      </vt:variant>
    </vt:vector>
  </HeadingPairs>
  <TitlesOfParts>
    <vt:vector size="68" baseType="lpstr">
      <vt:lpstr>Arial</vt:lpstr>
      <vt:lpstr>Open Sans</vt:lpstr>
      <vt:lpstr>Open Sans ExtraBold</vt:lpstr>
      <vt:lpstr>Open Sans SemiBold</vt:lpstr>
      <vt:lpstr>Calibri</vt:lpstr>
      <vt:lpstr>Digital Marketing</vt:lpstr>
      <vt:lpstr>Digital 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Structures</vt:lpstr>
      <vt:lpstr>PowerPoint Presentation</vt:lpstr>
      <vt:lpstr>Arrays</vt:lpstr>
      <vt:lpstr>Array Rotation</vt:lpstr>
      <vt:lpstr>Assisted Practice: Guidelines </vt:lpstr>
      <vt:lpstr>Order Statistics</vt:lpstr>
      <vt:lpstr>Assisted Practice: Guidelines</vt:lpstr>
      <vt:lpstr>Range Queries</vt:lpstr>
      <vt:lpstr>Assisted Practice: Guidelines </vt:lpstr>
      <vt:lpstr>Matrix</vt:lpstr>
      <vt:lpstr>Assisted Practice: Guidelines </vt:lpstr>
      <vt:lpstr>PowerPoint Presentation</vt:lpstr>
      <vt:lpstr>Linked List</vt:lpstr>
      <vt:lpstr>Linked List </vt:lpstr>
      <vt:lpstr>PowerPoint Presentation</vt:lpstr>
      <vt:lpstr>Singly Linked List</vt:lpstr>
      <vt:lpstr>Singly Linked List</vt:lpstr>
      <vt:lpstr>Assisted Practice: Guidelines </vt:lpstr>
      <vt:lpstr>PowerPoint Presentation</vt:lpstr>
      <vt:lpstr>Circular Linked List</vt:lpstr>
      <vt:lpstr>Circular Linked List</vt:lpstr>
      <vt:lpstr>Assisted Practice: Guidelines </vt:lpstr>
      <vt:lpstr>PowerPoint Presentation</vt:lpstr>
      <vt:lpstr>Doubly Linked List</vt:lpstr>
      <vt:lpstr>Doubly Linked List</vt:lpstr>
      <vt:lpstr>Assisted Practice: Guidelines </vt:lpstr>
      <vt:lpstr>PowerPoint Presentation</vt:lpstr>
      <vt:lpstr>Stack</vt:lpstr>
      <vt:lpstr>Applications of the Stack</vt:lpstr>
      <vt:lpstr>Operations Performed on a Stack</vt:lpstr>
      <vt:lpstr>Operations Performed on a Stack</vt:lpstr>
      <vt:lpstr>Operations Performed on a Stack </vt:lpstr>
      <vt:lpstr>Top and Its Values</vt:lpstr>
      <vt:lpstr>Stack</vt:lpstr>
      <vt:lpstr>Assisted Practice: Guidelines </vt:lpstr>
      <vt:lpstr>PowerPoint Presentation</vt:lpstr>
      <vt:lpstr>Queue</vt:lpstr>
      <vt:lpstr>Applications of the Queue</vt:lpstr>
      <vt:lpstr>Operations Performed on a Queue</vt:lpstr>
      <vt:lpstr>Queue</vt:lpstr>
      <vt:lpstr>Assisted Practice: Guidelines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Longest Increasing Subsequence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2016-12-06T06:58:02Z</dcterms:created>
  <dcterms:modified xsi:type="dcterms:W3CDTF">2020-05-08T06:09:21Z</dcterms:modified>
</cp:coreProperties>
</file>